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9" r:id="rId13"/>
    <p:sldId id="270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3" r:id="rId27"/>
    <p:sldId id="284" r:id="rId28"/>
    <p:sldId id="281" r:id="rId29"/>
    <p:sldId id="282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291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Relationship Id="rId3" Type="http://schemas.openxmlformats.org/officeDocument/2006/relationships/hyperlink" Target="http://www.youtube.com/watch?v=uXsZp24jk2E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8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9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Relationship Id="rId3" Type="http://schemas.openxmlformats.org/officeDocument/2006/relationships/image" Target="../media/image36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Relationship Id="rId3" Type="http://schemas.openxmlformats.org/officeDocument/2006/relationships/image" Target="../media/image39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0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21 – World War 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41" y="1662473"/>
            <a:ext cx="8477250" cy="539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414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War Reaches a Stalemate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 smtClean="0"/>
              <a:t>Kaiser Wilhelm</a:t>
            </a:r>
          </a:p>
          <a:p>
            <a:pPr lvl="1"/>
            <a:r>
              <a:rPr lang="en-US" sz="9400" dirty="0" smtClean="0"/>
              <a:t>“home before the leaves have fallen from the trees”</a:t>
            </a:r>
            <a:endParaRPr lang="en-US" sz="9600" dirty="0"/>
          </a:p>
          <a:p>
            <a:r>
              <a:rPr lang="en-US" sz="9600" dirty="0" smtClean="0"/>
              <a:t>Germans</a:t>
            </a:r>
          </a:p>
          <a:p>
            <a:pPr lvl="1"/>
            <a:r>
              <a:rPr lang="en-US" sz="9400" dirty="0" smtClean="0"/>
              <a:t>Sweep through Belgium and Northern France</a:t>
            </a:r>
          </a:p>
          <a:p>
            <a:pPr lvl="1"/>
            <a:r>
              <a:rPr lang="en-US" sz="9400" dirty="0" smtClean="0"/>
              <a:t>September </a:t>
            </a:r>
          </a:p>
          <a:p>
            <a:pPr lvl="2"/>
            <a:r>
              <a:rPr lang="en-US" sz="9200" dirty="0" smtClean="0"/>
              <a:t>30 miles of Paris</a:t>
            </a:r>
          </a:p>
          <a:p>
            <a:r>
              <a:rPr lang="en-US" sz="10000" b="1" dirty="0" smtClean="0"/>
              <a:t>Western Front</a:t>
            </a:r>
            <a:endParaRPr lang="en-US" sz="10000" dirty="0"/>
          </a:p>
          <a:p>
            <a:pPr lvl="1"/>
            <a:r>
              <a:rPr lang="en-US" sz="9400" dirty="0"/>
              <a:t>First Battle of the Marne</a:t>
            </a:r>
          </a:p>
          <a:p>
            <a:pPr lvl="2"/>
            <a:r>
              <a:rPr lang="en-US" sz="9200" dirty="0" smtClean="0"/>
              <a:t>French </a:t>
            </a:r>
            <a:r>
              <a:rPr lang="en-US" sz="9200" dirty="0"/>
              <a:t>and British </a:t>
            </a:r>
            <a:r>
              <a:rPr lang="en-US" sz="9200" dirty="0" smtClean="0"/>
              <a:t>forces stop </a:t>
            </a:r>
            <a:r>
              <a:rPr lang="en-US" sz="9200" dirty="0"/>
              <a:t>the German advance</a:t>
            </a:r>
          </a:p>
          <a:p>
            <a:pPr lvl="2"/>
            <a:r>
              <a:rPr lang="en-US" sz="9200" dirty="0" smtClean="0"/>
              <a:t>Both </a:t>
            </a:r>
            <a:r>
              <a:rPr lang="en-US" sz="9200" dirty="0"/>
              <a:t>sides then dug in and fortified their lines</a:t>
            </a:r>
          </a:p>
          <a:p>
            <a:pPr lvl="1"/>
            <a:r>
              <a:rPr lang="en-US" sz="9400" dirty="0" smtClean="0"/>
              <a:t>Relatively </a:t>
            </a:r>
            <a:r>
              <a:rPr lang="en-US" sz="9400" dirty="0"/>
              <a:t>equal in size and strength, the two sides reached a bloody stalemate</a:t>
            </a:r>
          </a:p>
          <a:p>
            <a:r>
              <a:rPr lang="en-US" sz="9600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320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723" y="1753072"/>
            <a:ext cx="3761527" cy="3322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Trench Warfare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/>
          <a:lstStyle/>
          <a:p>
            <a:r>
              <a:rPr lang="en-US" dirty="0"/>
              <a:t>Trench Warfare</a:t>
            </a:r>
          </a:p>
          <a:p>
            <a:pPr lvl="1"/>
            <a:r>
              <a:rPr lang="en-US" dirty="0"/>
              <a:t>Muddy, rat-infested </a:t>
            </a:r>
            <a:r>
              <a:rPr lang="en-US" dirty="0" smtClean="0"/>
              <a:t>trenches</a:t>
            </a:r>
          </a:p>
          <a:p>
            <a:pPr lvl="1"/>
            <a:r>
              <a:rPr lang="en-US" dirty="0" smtClean="0"/>
              <a:t>Artillery Barrages</a:t>
            </a:r>
            <a:endParaRPr lang="en-US" dirty="0"/>
          </a:p>
          <a:p>
            <a:r>
              <a:rPr lang="en-US" dirty="0" smtClean="0"/>
              <a:t>“No</a:t>
            </a:r>
            <a:r>
              <a:rPr lang="en-US" dirty="0"/>
              <a:t>-man’s land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Barbed Wire and Mines</a:t>
            </a:r>
          </a:p>
          <a:p>
            <a:pPr lvl="1"/>
            <a:r>
              <a:rPr lang="en-US" dirty="0" smtClean="0"/>
              <a:t>Soldiers</a:t>
            </a:r>
          </a:p>
          <a:p>
            <a:pPr lvl="2"/>
            <a:r>
              <a:rPr lang="en-US" dirty="0" smtClean="0"/>
              <a:t>“Over the top”</a:t>
            </a:r>
            <a:endParaRPr lang="en-US" dirty="0"/>
          </a:p>
          <a:p>
            <a:r>
              <a:rPr lang="en-US" dirty="0"/>
              <a:t>Neither side able to gain more than a few miles for months</a:t>
            </a:r>
          </a:p>
          <a:p>
            <a:r>
              <a:rPr lang="en-US" dirty="0" smtClean="0"/>
              <a:t>In </a:t>
            </a:r>
            <a:r>
              <a:rPr lang="en-US" dirty="0"/>
              <a:t>just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/>
              <a:t>5 </a:t>
            </a:r>
            <a:r>
              <a:rPr lang="en-US" dirty="0" smtClean="0"/>
              <a:t>months </a:t>
            </a:r>
            <a:r>
              <a:rPr lang="en-US" dirty="0"/>
              <a:t>of </a:t>
            </a:r>
            <a:r>
              <a:rPr lang="en-US" dirty="0" smtClean="0"/>
              <a:t>war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pprox</a:t>
            </a:r>
            <a:r>
              <a:rPr lang="en-US" dirty="0"/>
              <a:t>. 1 million French soldiers were seriously injured or </a:t>
            </a:r>
            <a:r>
              <a:rPr lang="en-US" dirty="0" smtClean="0"/>
              <a:t>killed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91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24" y="-263928"/>
            <a:ext cx="8659481" cy="739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401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WWtrenchsyste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50" y="630326"/>
            <a:ext cx="8121344" cy="620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07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420" y="4374025"/>
            <a:ext cx="6234818" cy="2232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Eastern Front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/>
          <a:lstStyle/>
          <a:p>
            <a:r>
              <a:rPr lang="en-US" b="1" dirty="0"/>
              <a:t>Eastern Front</a:t>
            </a:r>
            <a:endParaRPr lang="en-US" dirty="0"/>
          </a:p>
          <a:p>
            <a:pPr lvl="1"/>
            <a:r>
              <a:rPr lang="en-US" dirty="0"/>
              <a:t>Poorly-armed Russian army invaded Germany and Austria-Hungary</a:t>
            </a:r>
          </a:p>
          <a:p>
            <a:pPr lvl="1"/>
            <a:r>
              <a:rPr lang="en-US" dirty="0"/>
              <a:t>Russia’s early victories </a:t>
            </a:r>
            <a:endParaRPr lang="en-US" dirty="0" smtClean="0"/>
          </a:p>
          <a:p>
            <a:pPr lvl="2"/>
            <a:r>
              <a:rPr lang="en-US" dirty="0"/>
              <a:t>F</a:t>
            </a:r>
            <a:r>
              <a:rPr lang="en-US" dirty="0" smtClean="0"/>
              <a:t>rightened </a:t>
            </a:r>
            <a:r>
              <a:rPr lang="en-US" dirty="0"/>
              <a:t>Germany </a:t>
            </a:r>
            <a:endParaRPr lang="en-US" dirty="0" smtClean="0"/>
          </a:p>
          <a:p>
            <a:pPr lvl="3"/>
            <a:r>
              <a:rPr lang="en-US" dirty="0" smtClean="0"/>
              <a:t>Soldiers sent to Eastern Front ahead of schedule</a:t>
            </a:r>
          </a:p>
          <a:p>
            <a:pPr lvl="3"/>
            <a:r>
              <a:rPr lang="en-US" dirty="0" smtClean="0"/>
              <a:t>German </a:t>
            </a:r>
            <a:r>
              <a:rPr lang="en-US" dirty="0"/>
              <a:t>army pushes the invading Russian armies back</a:t>
            </a:r>
          </a:p>
          <a:p>
            <a:r>
              <a:rPr lang="en-US" dirty="0" smtClean="0"/>
              <a:t>By end of 1914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218" y="1753072"/>
            <a:ext cx="4509781" cy="31264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Modern Warfare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/>
          </a:bodyPr>
          <a:lstStyle/>
          <a:p>
            <a:r>
              <a:rPr lang="en-US" dirty="0" smtClean="0"/>
              <a:t>Machine Guns</a:t>
            </a:r>
            <a:endParaRPr lang="en-US" u="sng" dirty="0"/>
          </a:p>
          <a:p>
            <a:pPr lvl="1"/>
            <a:r>
              <a:rPr lang="en-US" dirty="0" smtClean="0"/>
              <a:t>Vickers</a:t>
            </a:r>
            <a:r>
              <a:rPr lang="en-US" dirty="0"/>
              <a:t>, Hotchkiss, &amp; Lewis (British)</a:t>
            </a:r>
          </a:p>
          <a:p>
            <a:pPr lvl="1"/>
            <a:r>
              <a:rPr lang="en-US" dirty="0" smtClean="0"/>
              <a:t>Browning </a:t>
            </a:r>
            <a:r>
              <a:rPr lang="en-US" dirty="0"/>
              <a:t>Machine Gun (American)</a:t>
            </a:r>
          </a:p>
          <a:p>
            <a:pPr lvl="2"/>
            <a:r>
              <a:rPr lang="en-US" dirty="0" smtClean="0"/>
              <a:t>Shot </a:t>
            </a:r>
            <a:r>
              <a:rPr lang="en-US" dirty="0"/>
              <a:t>450 rounds per minute</a:t>
            </a:r>
          </a:p>
          <a:p>
            <a:pPr lvl="2"/>
            <a:r>
              <a:rPr lang="en-US" dirty="0" smtClean="0"/>
              <a:t>Water </a:t>
            </a:r>
            <a:r>
              <a:rPr lang="en-US" dirty="0"/>
              <a:t>Cooling Jackets </a:t>
            </a:r>
          </a:p>
          <a:p>
            <a:pPr lvl="2"/>
            <a:r>
              <a:rPr lang="en-US" dirty="0" smtClean="0"/>
              <a:t>Used </a:t>
            </a:r>
            <a:r>
              <a:rPr lang="en-US" dirty="0"/>
              <a:t>Ammunition Belt to Feed Bullets</a:t>
            </a:r>
          </a:p>
          <a:p>
            <a:pPr lvl="2"/>
            <a:r>
              <a:rPr lang="en-US" dirty="0" smtClean="0"/>
              <a:t>Usually </a:t>
            </a:r>
            <a:r>
              <a:rPr lang="en-US" dirty="0"/>
              <a:t>Team of 2-6</a:t>
            </a:r>
          </a:p>
          <a:p>
            <a:pPr lvl="2"/>
            <a:r>
              <a:rPr lang="en-US" dirty="0" smtClean="0"/>
              <a:t>Used </a:t>
            </a:r>
            <a:r>
              <a:rPr lang="en-US" dirty="0"/>
              <a:t>Tri-pods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3882" y="4039819"/>
            <a:ext cx="4487125" cy="29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688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338" y="1753072"/>
            <a:ext cx="2827732" cy="25559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5112" y="3718535"/>
            <a:ext cx="4009025" cy="32544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Modern Warfare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Poison </a:t>
            </a:r>
            <a:r>
              <a:rPr lang="en-US" dirty="0" smtClean="0"/>
              <a:t>Gases</a:t>
            </a:r>
            <a:endParaRPr lang="en-US" dirty="0"/>
          </a:p>
          <a:p>
            <a:pPr lvl="1"/>
            <a:r>
              <a:rPr lang="en-US" dirty="0" smtClean="0"/>
              <a:t>Chlorine Gas</a:t>
            </a:r>
          </a:p>
          <a:p>
            <a:pPr lvl="2"/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/>
              <a:t>released by German army </a:t>
            </a:r>
          </a:p>
          <a:p>
            <a:pPr lvl="2"/>
            <a:r>
              <a:rPr lang="en-US" dirty="0" smtClean="0"/>
              <a:t>Shot into Allied </a:t>
            </a:r>
            <a:r>
              <a:rPr lang="en-US" dirty="0"/>
              <a:t>trenches in April of 1915</a:t>
            </a:r>
          </a:p>
          <a:p>
            <a:pPr lvl="1"/>
            <a:r>
              <a:rPr lang="en-US" dirty="0" smtClean="0"/>
              <a:t>Mustard </a:t>
            </a:r>
            <a:r>
              <a:rPr lang="en-US" dirty="0"/>
              <a:t>Gas was used later </a:t>
            </a:r>
            <a:r>
              <a:rPr lang="en-US" dirty="0" smtClean="0"/>
              <a:t>on</a:t>
            </a:r>
          </a:p>
          <a:p>
            <a:r>
              <a:rPr lang="en-US" dirty="0" smtClean="0"/>
              <a:t>Tanks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used by British in 1915</a:t>
            </a:r>
            <a:endParaRPr lang="en-US" u="sng" dirty="0"/>
          </a:p>
          <a:p>
            <a:r>
              <a:rPr lang="en-US" dirty="0" smtClean="0"/>
              <a:t>Mobility </a:t>
            </a:r>
            <a:r>
              <a:rPr lang="en-US" dirty="0"/>
              <a:t>to the Western Front</a:t>
            </a:r>
          </a:p>
          <a:p>
            <a:pPr lvl="1"/>
            <a:r>
              <a:rPr lang="en-US" dirty="0" smtClean="0"/>
              <a:t>Had </a:t>
            </a:r>
            <a:r>
              <a:rPr lang="en-US" dirty="0"/>
              <a:t>Caterpillar Tracks </a:t>
            </a:r>
          </a:p>
          <a:p>
            <a:r>
              <a:rPr lang="en-US" dirty="0" smtClean="0"/>
              <a:t>Cross </a:t>
            </a:r>
            <a:r>
              <a:rPr lang="en-US" dirty="0"/>
              <a:t>Tough Terrain</a:t>
            </a:r>
          </a:p>
          <a:p>
            <a:r>
              <a:rPr lang="en-US" dirty="0" smtClean="0"/>
              <a:t>Combat </a:t>
            </a:r>
            <a:r>
              <a:rPr lang="en-US" dirty="0"/>
              <a:t>Trench Warfare</a:t>
            </a:r>
          </a:p>
          <a:p>
            <a:pPr lvl="1"/>
            <a:r>
              <a:rPr lang="en-US" dirty="0" smtClean="0"/>
              <a:t>Machine </a:t>
            </a:r>
            <a:r>
              <a:rPr lang="en-US" dirty="0"/>
              <a:t>Guns </a:t>
            </a:r>
          </a:p>
          <a:p>
            <a:pPr lvl="1"/>
            <a:r>
              <a:rPr lang="en-US" dirty="0" smtClean="0"/>
              <a:t>Troop </a:t>
            </a:r>
            <a:r>
              <a:rPr lang="en-US" dirty="0"/>
              <a:t>Movement</a:t>
            </a:r>
          </a:p>
        </p:txBody>
      </p:sp>
    </p:spTree>
    <p:extLst>
      <p:ext uri="{BB962C8B-B14F-4D97-AF65-F5344CB8AC3E}">
        <p14:creationId xmlns:p14="http://schemas.microsoft.com/office/powerpoint/2010/main" val="135215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Weapons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/>
          </a:bodyPr>
          <a:lstStyle/>
          <a:p>
            <a:r>
              <a:rPr lang="en-US" sz="1200" dirty="0" smtClean="0"/>
              <a:t>Submarines – German U-Boats</a:t>
            </a:r>
          </a:p>
          <a:p>
            <a:pPr lvl="1"/>
            <a:r>
              <a:rPr lang="en-US" sz="1200" dirty="0" smtClean="0"/>
              <a:t>Avoid</a:t>
            </a:r>
          </a:p>
          <a:p>
            <a:pPr lvl="2"/>
            <a:r>
              <a:rPr lang="en-US" sz="1200" dirty="0" smtClean="0"/>
              <a:t>Munitions from getting to Britain</a:t>
            </a:r>
          </a:p>
          <a:p>
            <a:pPr lvl="2"/>
            <a:r>
              <a:rPr lang="en-US" sz="1200" dirty="0" smtClean="0"/>
              <a:t>Commercial ships</a:t>
            </a:r>
          </a:p>
          <a:p>
            <a:pPr lvl="2"/>
            <a:r>
              <a:rPr lang="en-US" sz="1200" dirty="0" smtClean="0"/>
              <a:t>Military ships</a:t>
            </a:r>
          </a:p>
          <a:p>
            <a:r>
              <a:rPr lang="en-US" sz="1200" dirty="0" smtClean="0"/>
              <a:t>Airplanes</a:t>
            </a:r>
          </a:p>
          <a:p>
            <a:pPr lvl="1"/>
            <a:r>
              <a:rPr lang="en-US" sz="1200" dirty="0" smtClean="0"/>
              <a:t>Scout positions</a:t>
            </a:r>
          </a:p>
          <a:p>
            <a:pPr lvl="1"/>
            <a:r>
              <a:rPr lang="en-US" sz="1200" dirty="0" smtClean="0"/>
              <a:t>Later – Machine Guns</a:t>
            </a:r>
          </a:p>
          <a:p>
            <a:r>
              <a:rPr lang="en-US" sz="1200" dirty="0" smtClean="0"/>
              <a:t>5 kills by Pilot = Aces</a:t>
            </a:r>
          </a:p>
          <a:p>
            <a:pPr lvl="1"/>
            <a:r>
              <a:rPr lang="en-US" sz="1200" dirty="0" smtClean="0"/>
              <a:t>Germany</a:t>
            </a:r>
          </a:p>
          <a:p>
            <a:pPr lvl="2"/>
            <a:r>
              <a:rPr lang="en-US" sz="1200" dirty="0" smtClean="0"/>
              <a:t>Manfred Von </a:t>
            </a:r>
            <a:r>
              <a:rPr lang="en-US" sz="1200" dirty="0" err="1" smtClean="0"/>
              <a:t>Richthofen</a:t>
            </a:r>
            <a:endParaRPr lang="en-US" sz="1200" dirty="0" smtClean="0"/>
          </a:p>
          <a:p>
            <a:pPr lvl="3"/>
            <a:r>
              <a:rPr lang="en-US" sz="1200" dirty="0" smtClean="0"/>
              <a:t>Red Baron</a:t>
            </a:r>
          </a:p>
          <a:p>
            <a:pPr lvl="3"/>
            <a:r>
              <a:rPr lang="en-US" sz="1200" dirty="0" smtClean="0"/>
              <a:t>80 Kills</a:t>
            </a:r>
          </a:p>
          <a:p>
            <a:pPr lvl="1"/>
            <a:r>
              <a:rPr lang="en-US" sz="1200" dirty="0" smtClean="0"/>
              <a:t>Americans</a:t>
            </a:r>
          </a:p>
          <a:p>
            <a:pPr lvl="2"/>
            <a:r>
              <a:rPr lang="en-US" sz="1000" dirty="0" smtClean="0"/>
              <a:t>55 primitive planes</a:t>
            </a:r>
          </a:p>
          <a:p>
            <a:pPr lvl="2"/>
            <a:r>
              <a:rPr lang="en-US" sz="1200" dirty="0" smtClean="0"/>
              <a:t>Edward Rickenbacker</a:t>
            </a:r>
          </a:p>
          <a:p>
            <a:pPr lvl="3"/>
            <a:r>
              <a:rPr lang="en-US" sz="1000" dirty="0" smtClean="0"/>
              <a:t>26 Kills</a:t>
            </a:r>
            <a:endParaRPr lang="en-US" sz="1000" dirty="0"/>
          </a:p>
        </p:txBody>
      </p:sp>
      <p:pic>
        <p:nvPicPr>
          <p:cNvPr id="4" name="Picture 3" descr="Eddie-rickenback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79" y="2574163"/>
            <a:ext cx="2654808" cy="3639312"/>
          </a:xfrm>
          <a:prstGeom prst="rect">
            <a:avLst/>
          </a:prstGeom>
        </p:spPr>
      </p:pic>
      <p:pic>
        <p:nvPicPr>
          <p:cNvPr id="5" name="Picture 4" descr="Red Bar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08" y="2574163"/>
            <a:ext cx="2268246" cy="359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442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1916 Offensives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Germans</a:t>
            </a:r>
          </a:p>
          <a:p>
            <a:pPr lvl="1"/>
            <a:r>
              <a:rPr lang="en-US" dirty="0" smtClean="0"/>
              <a:t>“bleed the French army white”</a:t>
            </a:r>
          </a:p>
          <a:p>
            <a:pPr lvl="1"/>
            <a:r>
              <a:rPr lang="en-US" dirty="0" smtClean="0"/>
              <a:t>Targeted</a:t>
            </a:r>
          </a:p>
          <a:p>
            <a:pPr lvl="2"/>
            <a:r>
              <a:rPr lang="en-US" dirty="0" smtClean="0"/>
              <a:t>Verdun</a:t>
            </a:r>
          </a:p>
          <a:p>
            <a:pPr lvl="2"/>
            <a:r>
              <a:rPr lang="en-US" dirty="0" smtClean="0"/>
              <a:t>21 hour artillery barrage</a:t>
            </a:r>
          </a:p>
          <a:p>
            <a:pPr lvl="3"/>
            <a:r>
              <a:rPr lang="en-US" dirty="0" smtClean="0"/>
              <a:t>1 million shells fired</a:t>
            </a:r>
          </a:p>
          <a:p>
            <a:pPr lvl="2"/>
            <a:r>
              <a:rPr lang="en-US" dirty="0" smtClean="0"/>
              <a:t>1 million troops</a:t>
            </a:r>
          </a:p>
          <a:p>
            <a:pPr lvl="3"/>
            <a:r>
              <a:rPr lang="en-US" dirty="0" smtClean="0"/>
              <a:t>French – 200,000</a:t>
            </a:r>
          </a:p>
          <a:p>
            <a:pPr lvl="2"/>
            <a:r>
              <a:rPr lang="en-US" dirty="0" smtClean="0"/>
              <a:t>Back and forth for months</a:t>
            </a:r>
          </a:p>
          <a:p>
            <a:r>
              <a:rPr lang="en-US" dirty="0" smtClean="0"/>
              <a:t>Allies</a:t>
            </a:r>
          </a:p>
          <a:p>
            <a:pPr lvl="1"/>
            <a:r>
              <a:rPr lang="en-US" dirty="0" smtClean="0"/>
              <a:t>Battle of the Somme</a:t>
            </a:r>
          </a:p>
          <a:p>
            <a:pPr lvl="1"/>
            <a:r>
              <a:rPr lang="en-US" dirty="0" smtClean="0"/>
              <a:t>Exhaust enemy reserves</a:t>
            </a:r>
          </a:p>
          <a:p>
            <a:pPr lvl="1"/>
            <a:r>
              <a:rPr lang="en-US" dirty="0" smtClean="0"/>
              <a:t>British</a:t>
            </a:r>
          </a:p>
          <a:p>
            <a:pPr lvl="2"/>
            <a:r>
              <a:rPr lang="en-US" dirty="0" smtClean="0"/>
              <a:t>60,000 casualties in single day</a:t>
            </a:r>
          </a:p>
          <a:p>
            <a:pPr lvl="1"/>
            <a:r>
              <a:rPr lang="en-US" dirty="0" smtClean="0"/>
              <a:t>4 month long battle</a:t>
            </a:r>
          </a:p>
          <a:p>
            <a:pPr lvl="2"/>
            <a:r>
              <a:rPr lang="en-US" dirty="0" smtClean="0"/>
              <a:t>1 million dead and wounded</a:t>
            </a:r>
          </a:p>
          <a:p>
            <a:pPr lvl="2"/>
            <a:r>
              <a:rPr lang="en-US" dirty="0" smtClean="0"/>
              <a:t>Disease</a:t>
            </a:r>
            <a:r>
              <a:rPr lang="en-US" dirty="0"/>
              <a:t> </a:t>
            </a:r>
            <a:r>
              <a:rPr lang="en-US" dirty="0" smtClean="0"/>
              <a:t>– Lice and Rats</a:t>
            </a:r>
          </a:p>
        </p:txBody>
      </p:sp>
      <p:pic>
        <p:nvPicPr>
          <p:cNvPr id="4" name="Picture 3" descr="SommeMachineGu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360" y="2339092"/>
            <a:ext cx="5146890" cy="320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44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Section 2 – The United States Goes 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U.S. Neutrality</a:t>
            </a:r>
          </a:p>
          <a:p>
            <a:pPr lvl="1"/>
            <a:r>
              <a:rPr lang="en-US" dirty="0" smtClean="0"/>
              <a:t>European matter</a:t>
            </a:r>
          </a:p>
          <a:p>
            <a:r>
              <a:rPr lang="en-US" dirty="0" smtClean="0"/>
              <a:t>Great Britain Propaganda</a:t>
            </a:r>
          </a:p>
          <a:p>
            <a:pPr lvl="1"/>
            <a:r>
              <a:rPr lang="en-US" dirty="0" smtClean="0"/>
              <a:t>Germans</a:t>
            </a:r>
          </a:p>
          <a:p>
            <a:pPr lvl="2"/>
            <a:r>
              <a:rPr lang="en-US" dirty="0" smtClean="0"/>
              <a:t>Brutal Killers</a:t>
            </a:r>
          </a:p>
          <a:p>
            <a:r>
              <a:rPr lang="en-US" dirty="0" smtClean="0"/>
              <a:t>British Blockade</a:t>
            </a:r>
          </a:p>
          <a:p>
            <a:pPr lvl="1"/>
            <a:r>
              <a:rPr lang="en-US" dirty="0" smtClean="0"/>
              <a:t>Mines in North Sea</a:t>
            </a:r>
          </a:p>
          <a:p>
            <a:r>
              <a:rPr lang="en-US" dirty="0" smtClean="0"/>
              <a:t>Germany Blockade</a:t>
            </a:r>
          </a:p>
          <a:p>
            <a:pPr lvl="1"/>
            <a:r>
              <a:rPr lang="en-US" dirty="0" smtClean="0"/>
              <a:t>“War zone” around Britain</a:t>
            </a:r>
          </a:p>
          <a:p>
            <a:pPr lvl="1"/>
            <a:r>
              <a:rPr lang="en-US" dirty="0" smtClean="0"/>
              <a:t>German U-Boats</a:t>
            </a:r>
          </a:p>
          <a:p>
            <a:pPr lvl="2"/>
            <a:r>
              <a:rPr lang="en-US" dirty="0" smtClean="0"/>
              <a:t>Germany accountable for any injury to American lives or property on the high seas</a:t>
            </a:r>
            <a:endParaRPr lang="en-US" dirty="0"/>
          </a:p>
        </p:txBody>
      </p:sp>
      <p:pic>
        <p:nvPicPr>
          <p:cNvPr id="4" name="Picture 3" descr="propaga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6" y="2476500"/>
            <a:ext cx="4670424" cy="308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475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Section 1 – World War I Breaks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/>
          <a:lstStyle/>
          <a:p>
            <a:r>
              <a:rPr lang="en-US" dirty="0" smtClean="0"/>
              <a:t>Causes of the War</a:t>
            </a:r>
          </a:p>
          <a:p>
            <a:pPr lvl="1"/>
            <a:r>
              <a:rPr lang="en-US" dirty="0" smtClean="0"/>
              <a:t>MANIA</a:t>
            </a:r>
            <a:endParaRPr lang="en-US" dirty="0"/>
          </a:p>
          <a:p>
            <a:pPr lvl="2"/>
            <a:r>
              <a:rPr lang="en-US" dirty="0" smtClean="0"/>
              <a:t>M = Militarism</a:t>
            </a:r>
          </a:p>
          <a:p>
            <a:pPr lvl="3"/>
            <a:r>
              <a:rPr lang="en-US" dirty="0" smtClean="0"/>
              <a:t>Glorification of military strength</a:t>
            </a:r>
          </a:p>
          <a:p>
            <a:pPr lvl="2"/>
            <a:r>
              <a:rPr lang="en-US" dirty="0" smtClean="0"/>
              <a:t>A = Alliances</a:t>
            </a:r>
          </a:p>
          <a:p>
            <a:pPr lvl="3"/>
            <a:r>
              <a:rPr lang="en-US" dirty="0" smtClean="0"/>
              <a:t>Agreement between countries to work together for the benefit of each country</a:t>
            </a:r>
          </a:p>
          <a:p>
            <a:pPr lvl="2"/>
            <a:r>
              <a:rPr lang="en-US" dirty="0" smtClean="0"/>
              <a:t>N = Nationalism</a:t>
            </a:r>
          </a:p>
          <a:p>
            <a:pPr lvl="3"/>
            <a:r>
              <a:rPr lang="en-US" dirty="0"/>
              <a:t> Extreme Pride in ones Nation or State. Often seen by Flags, National Anthems, and other Signature </a:t>
            </a:r>
            <a:r>
              <a:rPr lang="en-US" dirty="0" smtClean="0"/>
              <a:t>Items</a:t>
            </a:r>
          </a:p>
          <a:p>
            <a:pPr lvl="2"/>
            <a:r>
              <a:rPr lang="en-US" dirty="0" smtClean="0"/>
              <a:t>I = Imperialism</a:t>
            </a:r>
          </a:p>
          <a:p>
            <a:pPr lvl="3"/>
            <a:r>
              <a:rPr lang="en-US" dirty="0"/>
              <a:t>Domination of One Country over another in terms of Political, Economic, or Cultural </a:t>
            </a:r>
            <a:r>
              <a:rPr lang="en-US" dirty="0" smtClean="0"/>
              <a:t>Life</a:t>
            </a:r>
          </a:p>
          <a:p>
            <a:pPr lvl="2"/>
            <a:r>
              <a:rPr lang="en-US" dirty="0" smtClean="0"/>
              <a:t>A = Assassination</a:t>
            </a:r>
          </a:p>
          <a:p>
            <a:pPr lvl="3"/>
            <a:r>
              <a:rPr lang="en-US" dirty="0"/>
              <a:t>Deliberate Murder of a High Ranking Government </a:t>
            </a:r>
            <a:r>
              <a:rPr lang="en-US" dirty="0" smtClean="0"/>
              <a:t>Official</a:t>
            </a:r>
          </a:p>
          <a:p>
            <a:endParaRPr lang="en-US" dirty="0" smtClean="0"/>
          </a:p>
        </p:txBody>
      </p:sp>
      <p:pic>
        <p:nvPicPr>
          <p:cNvPr id="4" name="Picture 3" descr="hul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473" y="1753072"/>
            <a:ext cx="2428466" cy="202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21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U.S. Involvement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March 28, 1915</a:t>
            </a:r>
          </a:p>
          <a:p>
            <a:pPr lvl="1"/>
            <a:r>
              <a:rPr lang="en-US" dirty="0" smtClean="0"/>
              <a:t>British passenger ship</a:t>
            </a:r>
          </a:p>
          <a:p>
            <a:pPr lvl="2"/>
            <a:r>
              <a:rPr lang="en-US" dirty="0" smtClean="0"/>
              <a:t>100 people</a:t>
            </a:r>
          </a:p>
          <a:p>
            <a:pPr lvl="2"/>
            <a:r>
              <a:rPr lang="en-US" dirty="0" smtClean="0"/>
              <a:t>1 American</a:t>
            </a:r>
          </a:p>
          <a:p>
            <a:r>
              <a:rPr lang="en-US" dirty="0" smtClean="0"/>
              <a:t>May 7</a:t>
            </a:r>
            <a:r>
              <a:rPr lang="en-US" baseline="30000" dirty="0" smtClean="0"/>
              <a:t>th</a:t>
            </a:r>
            <a:r>
              <a:rPr lang="en-US" dirty="0" smtClean="0"/>
              <a:t>, 1915</a:t>
            </a:r>
          </a:p>
          <a:p>
            <a:pPr lvl="1"/>
            <a:r>
              <a:rPr lang="en-US" dirty="0" smtClean="0"/>
              <a:t>Lusitania</a:t>
            </a:r>
          </a:p>
          <a:p>
            <a:pPr lvl="2"/>
            <a:r>
              <a:rPr lang="en-US" dirty="0" smtClean="0"/>
              <a:t>128 Americans</a:t>
            </a:r>
          </a:p>
          <a:p>
            <a:pPr lvl="2"/>
            <a:r>
              <a:rPr lang="en-US" dirty="0" smtClean="0"/>
              <a:t>“Savages drunk with blood”</a:t>
            </a:r>
          </a:p>
          <a:p>
            <a:r>
              <a:rPr lang="en-US" dirty="0" smtClean="0"/>
              <a:t>Germans</a:t>
            </a:r>
          </a:p>
          <a:p>
            <a:pPr lvl="1"/>
            <a:r>
              <a:rPr lang="en-US" dirty="0" smtClean="0"/>
              <a:t>Lusitania</a:t>
            </a:r>
          </a:p>
          <a:p>
            <a:pPr lvl="2"/>
            <a:r>
              <a:rPr lang="en-US" dirty="0" smtClean="0"/>
              <a:t>Transporting armament for Britain</a:t>
            </a:r>
          </a:p>
          <a:p>
            <a:r>
              <a:rPr lang="en-US" dirty="0" smtClean="0"/>
              <a:t>Wilson</a:t>
            </a:r>
          </a:p>
          <a:p>
            <a:pPr lvl="1"/>
            <a:r>
              <a:rPr lang="en-US" dirty="0" smtClean="0"/>
              <a:t>Pledges to stop unrestricted submarine warfare</a:t>
            </a:r>
          </a:p>
          <a:p>
            <a:pPr lvl="2"/>
            <a:r>
              <a:rPr lang="en-US" dirty="0" smtClean="0"/>
              <a:t>Secretary of State - William Jennings Bryan</a:t>
            </a:r>
          </a:p>
          <a:p>
            <a:pPr lvl="3"/>
            <a:r>
              <a:rPr lang="en-US" dirty="0" smtClean="0"/>
              <a:t>Resigns</a:t>
            </a:r>
          </a:p>
          <a:p>
            <a:pPr lvl="2"/>
            <a:endParaRPr lang="en-US" dirty="0"/>
          </a:p>
        </p:txBody>
      </p:sp>
      <p:pic>
        <p:nvPicPr>
          <p:cNvPr id="4" name="Picture 3" descr="94747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412" y="1878714"/>
            <a:ext cx="4162737" cy="394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179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Road 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March 1916</a:t>
            </a:r>
          </a:p>
          <a:p>
            <a:pPr lvl="1"/>
            <a:r>
              <a:rPr lang="en-US" dirty="0" smtClean="0"/>
              <a:t>French Vessel</a:t>
            </a:r>
          </a:p>
          <a:p>
            <a:pPr lvl="2"/>
            <a:r>
              <a:rPr lang="en-US" dirty="0" smtClean="0"/>
              <a:t>Sussex</a:t>
            </a:r>
          </a:p>
          <a:p>
            <a:r>
              <a:rPr lang="en-US" dirty="0" smtClean="0"/>
              <a:t>Sussex Pledge</a:t>
            </a:r>
          </a:p>
          <a:p>
            <a:pPr lvl="1"/>
            <a:r>
              <a:rPr lang="en-US" dirty="0" smtClean="0"/>
              <a:t>Would not sink liners without warning or without ensuring passengers safety</a:t>
            </a:r>
          </a:p>
          <a:p>
            <a:r>
              <a:rPr lang="en-US" dirty="0" smtClean="0"/>
              <a:t>Teddy Roosevelt</a:t>
            </a:r>
          </a:p>
          <a:p>
            <a:pPr lvl="1"/>
            <a:r>
              <a:rPr lang="en-US" dirty="0" smtClean="0"/>
              <a:t>“weakness and cowardice”</a:t>
            </a:r>
          </a:p>
          <a:p>
            <a:r>
              <a:rPr lang="en-US" dirty="0" smtClean="0"/>
              <a:t>William Jennings Bryan</a:t>
            </a:r>
          </a:p>
          <a:p>
            <a:pPr lvl="1"/>
            <a:r>
              <a:rPr lang="en-US" dirty="0" smtClean="0"/>
              <a:t>Commercial and Trade policies helped allies</a:t>
            </a:r>
          </a:p>
          <a:p>
            <a:r>
              <a:rPr lang="en-US" dirty="0" smtClean="0"/>
              <a:t>American Banks</a:t>
            </a:r>
          </a:p>
          <a:p>
            <a:pPr lvl="1"/>
            <a:r>
              <a:rPr lang="en-US" dirty="0" smtClean="0"/>
              <a:t>Loaned billions to Britain and France</a:t>
            </a:r>
          </a:p>
          <a:p>
            <a:r>
              <a:rPr lang="en-US" dirty="0" smtClean="0"/>
              <a:t>Robert Lansing</a:t>
            </a:r>
          </a:p>
          <a:p>
            <a:pPr lvl="1"/>
            <a:r>
              <a:rPr lang="en-US" dirty="0" smtClean="0"/>
              <a:t>Encouraged trade with allies</a:t>
            </a:r>
          </a:p>
          <a:p>
            <a:pPr lvl="1"/>
            <a:r>
              <a:rPr lang="en-US" dirty="0" smtClean="0"/>
              <a:t>$500 million  </a:t>
            </a:r>
            <a:endParaRPr lang="en-US" dirty="0"/>
          </a:p>
        </p:txBody>
      </p:sp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343" y="3364717"/>
            <a:ext cx="3717907" cy="349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265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Preparedness and Peace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“Preparedness” Program</a:t>
            </a:r>
            <a:endParaRPr lang="en-US" dirty="0"/>
          </a:p>
          <a:p>
            <a:pPr lvl="1"/>
            <a:r>
              <a:rPr lang="en-US" dirty="0" smtClean="0"/>
              <a:t>Military</a:t>
            </a:r>
          </a:p>
          <a:p>
            <a:r>
              <a:rPr lang="en-US" dirty="0" smtClean="0"/>
              <a:t>National Defense Act</a:t>
            </a:r>
          </a:p>
          <a:p>
            <a:pPr lvl="1"/>
            <a:r>
              <a:rPr lang="en-US" dirty="0" smtClean="0"/>
              <a:t>90,000 – 175,000</a:t>
            </a:r>
          </a:p>
          <a:p>
            <a:pPr lvl="1"/>
            <a:r>
              <a:rPr lang="en-US" dirty="0" smtClean="0"/>
              <a:t>Goal of 223,000</a:t>
            </a:r>
          </a:p>
          <a:p>
            <a:r>
              <a:rPr lang="en-US" dirty="0" smtClean="0"/>
              <a:t>National Guard</a:t>
            </a:r>
          </a:p>
          <a:p>
            <a:pPr lvl="1"/>
            <a:r>
              <a:rPr lang="en-US" dirty="0" smtClean="0"/>
              <a:t>450,000 troops</a:t>
            </a:r>
          </a:p>
          <a:p>
            <a:r>
              <a:rPr lang="en-US" dirty="0" smtClean="0"/>
              <a:t>$313 Million</a:t>
            </a:r>
          </a:p>
          <a:p>
            <a:pPr lvl="1"/>
            <a:r>
              <a:rPr lang="en-US" dirty="0" smtClean="0"/>
              <a:t>Build up the Navy</a:t>
            </a:r>
          </a:p>
          <a:p>
            <a:r>
              <a:rPr lang="en-US" dirty="0" smtClean="0"/>
              <a:t>Wilson reelection</a:t>
            </a:r>
          </a:p>
          <a:p>
            <a:pPr lvl="1"/>
            <a:r>
              <a:rPr lang="en-US" dirty="0" smtClean="0"/>
              <a:t>“He kept us out of War”</a:t>
            </a:r>
          </a:p>
          <a:p>
            <a:pPr lvl="1"/>
            <a:r>
              <a:rPr lang="en-US" dirty="0" smtClean="0"/>
              <a:t>Narrowly defeats Charles Evan Hughes</a:t>
            </a:r>
          </a:p>
          <a:p>
            <a:r>
              <a:rPr lang="en-US" dirty="0" smtClean="0"/>
              <a:t>Peace without victory</a:t>
            </a:r>
          </a:p>
          <a:p>
            <a:pPr lvl="1"/>
            <a:r>
              <a:rPr lang="en-US" dirty="0" smtClean="0"/>
              <a:t>Nations rejected Wilson as mediator</a:t>
            </a:r>
          </a:p>
        </p:txBody>
      </p:sp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714" y="1927039"/>
            <a:ext cx="4164536" cy="422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907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Diplomatic relations Broken/U.S. Declares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German U-Boats</a:t>
            </a:r>
          </a:p>
          <a:p>
            <a:pPr lvl="1"/>
            <a:r>
              <a:rPr lang="en-US" dirty="0" smtClean="0"/>
              <a:t>Full scale warfare</a:t>
            </a:r>
          </a:p>
          <a:p>
            <a:pPr lvl="1"/>
            <a:r>
              <a:rPr lang="en-US" dirty="0" smtClean="0"/>
              <a:t>Defeat fleet before U.S. joins war</a:t>
            </a:r>
          </a:p>
          <a:p>
            <a:r>
              <a:rPr lang="en-US" dirty="0" smtClean="0"/>
              <a:t>Wilson</a:t>
            </a:r>
          </a:p>
          <a:p>
            <a:pPr lvl="1"/>
            <a:r>
              <a:rPr lang="en-US" dirty="0" smtClean="0"/>
              <a:t>Arms American merchant ships</a:t>
            </a:r>
          </a:p>
          <a:p>
            <a:pPr lvl="1"/>
            <a:r>
              <a:rPr lang="en-US" dirty="0" smtClean="0"/>
              <a:t>U-Boats sink 5 American ships</a:t>
            </a:r>
          </a:p>
          <a:p>
            <a:r>
              <a:rPr lang="en-US" dirty="0" smtClean="0"/>
              <a:t>German foreign Secretary Arthur Zimmerman</a:t>
            </a:r>
          </a:p>
          <a:p>
            <a:pPr lvl="1"/>
            <a:r>
              <a:rPr lang="en-US" dirty="0" smtClean="0"/>
              <a:t>Zimmerman Note</a:t>
            </a:r>
          </a:p>
          <a:p>
            <a:r>
              <a:rPr lang="en-US" dirty="0" smtClean="0"/>
              <a:t>April 2</a:t>
            </a:r>
            <a:r>
              <a:rPr lang="en-US" baseline="30000" dirty="0" smtClean="0"/>
              <a:t>nd</a:t>
            </a:r>
            <a:r>
              <a:rPr lang="en-US" dirty="0" smtClean="0"/>
              <a:t>, 1917</a:t>
            </a:r>
          </a:p>
          <a:p>
            <a:pPr lvl="1"/>
            <a:r>
              <a:rPr lang="en-US" dirty="0" smtClean="0"/>
              <a:t>Asked Congress to declare war</a:t>
            </a:r>
          </a:p>
          <a:p>
            <a:r>
              <a:rPr lang="en-US" dirty="0" smtClean="0"/>
              <a:t>April 4</a:t>
            </a:r>
            <a:r>
              <a:rPr lang="en-US" baseline="30000" dirty="0" smtClean="0"/>
              <a:t>th</a:t>
            </a:r>
            <a:r>
              <a:rPr lang="en-US" dirty="0" smtClean="0"/>
              <a:t>, 1917</a:t>
            </a:r>
          </a:p>
          <a:p>
            <a:pPr lvl="1"/>
            <a:r>
              <a:rPr lang="en-US" dirty="0" smtClean="0"/>
              <a:t>Senate declares War</a:t>
            </a:r>
          </a:p>
          <a:p>
            <a:pPr lvl="1"/>
            <a:r>
              <a:rPr lang="en-US" dirty="0" smtClean="0"/>
              <a:t>House follows 2 days later</a:t>
            </a:r>
            <a:endParaRPr lang="en-US" dirty="0"/>
          </a:p>
          <a:p>
            <a:pPr lvl="2"/>
            <a:r>
              <a:rPr lang="en-US" dirty="0" smtClean="0"/>
              <a:t>Not unanimous</a:t>
            </a:r>
          </a:p>
          <a:p>
            <a:r>
              <a:rPr lang="en-US" dirty="0" smtClean="0"/>
              <a:t>Jeanette Rankin – Montana</a:t>
            </a:r>
          </a:p>
        </p:txBody>
      </p:sp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259" y="2231702"/>
            <a:ext cx="3903930" cy="420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501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Mobilizing U.S. Military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Selective Service Act</a:t>
            </a:r>
          </a:p>
          <a:p>
            <a:pPr lvl="1"/>
            <a:r>
              <a:rPr lang="en-US" dirty="0" smtClean="0"/>
              <a:t>21-30 register</a:t>
            </a:r>
          </a:p>
          <a:p>
            <a:pPr lvl="1"/>
            <a:r>
              <a:rPr lang="en-US" dirty="0" smtClean="0"/>
              <a:t>Later 18-45</a:t>
            </a:r>
          </a:p>
          <a:p>
            <a:pPr lvl="1"/>
            <a:r>
              <a:rPr lang="en-US" dirty="0" smtClean="0"/>
              <a:t>End of WWI</a:t>
            </a:r>
          </a:p>
          <a:p>
            <a:pPr lvl="2"/>
            <a:r>
              <a:rPr lang="en-US" dirty="0" smtClean="0"/>
              <a:t>24 million had registered</a:t>
            </a:r>
          </a:p>
          <a:p>
            <a:pPr lvl="2"/>
            <a:r>
              <a:rPr lang="en-US" dirty="0" smtClean="0"/>
              <a:t>2.8 were drafted</a:t>
            </a:r>
          </a:p>
          <a:p>
            <a:pPr lvl="2"/>
            <a:r>
              <a:rPr lang="en-US" dirty="0" smtClean="0"/>
              <a:t>More than ½ who served were draftees</a:t>
            </a:r>
          </a:p>
          <a:p>
            <a:pPr lvl="1"/>
            <a:r>
              <a:rPr lang="en-US" dirty="0" smtClean="0"/>
              <a:t>10,000 American Indians</a:t>
            </a:r>
          </a:p>
          <a:p>
            <a:pPr lvl="2"/>
            <a:r>
              <a:rPr lang="en-US" dirty="0" smtClean="0"/>
              <a:t>1924 – Citizenship</a:t>
            </a:r>
          </a:p>
          <a:p>
            <a:pPr lvl="1"/>
            <a:r>
              <a:rPr lang="en-US" dirty="0" smtClean="0"/>
              <a:t>370,000 African Americans</a:t>
            </a:r>
          </a:p>
          <a:p>
            <a:pPr lvl="2"/>
            <a:r>
              <a:rPr lang="en-US" dirty="0" smtClean="0"/>
              <a:t>Block from Marines</a:t>
            </a:r>
          </a:p>
          <a:p>
            <a:pPr lvl="2"/>
            <a:r>
              <a:rPr lang="en-US" dirty="0" smtClean="0"/>
              <a:t>Cooks in Navy</a:t>
            </a:r>
          </a:p>
          <a:p>
            <a:pPr lvl="2"/>
            <a:r>
              <a:rPr lang="en-US" dirty="0" smtClean="0"/>
              <a:t>Not integrated</a:t>
            </a:r>
            <a:endParaRPr lang="en-US" dirty="0"/>
          </a:p>
        </p:txBody>
      </p:sp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713" y="2258996"/>
            <a:ext cx="3192537" cy="412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23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921" y="2422354"/>
            <a:ext cx="4863668" cy="3343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American Expeditionary Force (AEF)</a:t>
            </a:r>
          </a:p>
          <a:p>
            <a:pPr lvl="1"/>
            <a:r>
              <a:rPr lang="en-US" dirty="0" smtClean="0"/>
              <a:t>Regular Army</a:t>
            </a:r>
          </a:p>
          <a:p>
            <a:pPr lvl="1"/>
            <a:r>
              <a:rPr lang="en-US" dirty="0" smtClean="0"/>
              <a:t>National Guard</a:t>
            </a:r>
          </a:p>
          <a:p>
            <a:pPr lvl="1"/>
            <a:r>
              <a:rPr lang="en-US" dirty="0" smtClean="0"/>
              <a:t>Draftees and Volunteers</a:t>
            </a:r>
          </a:p>
          <a:p>
            <a:r>
              <a:rPr lang="en-US" dirty="0" smtClean="0"/>
              <a:t>General John J. Pershing</a:t>
            </a:r>
          </a:p>
          <a:p>
            <a:pPr lvl="1"/>
            <a:r>
              <a:rPr lang="en-US" dirty="0" smtClean="0"/>
              <a:t>U.S. fight as a separate unit</a:t>
            </a:r>
          </a:p>
          <a:p>
            <a:pPr lvl="1"/>
            <a:r>
              <a:rPr lang="en-US" dirty="0">
                <a:hlinkClick r:id="rId3"/>
              </a:rPr>
              <a:t>http://www.youtube.com/watch?v=</a:t>
            </a:r>
            <a:r>
              <a:rPr lang="en-US" dirty="0" smtClean="0">
                <a:hlinkClick r:id="rId3"/>
              </a:rPr>
              <a:t>uXsZp24jk2E</a:t>
            </a:r>
            <a:endParaRPr lang="en-US" dirty="0" smtClean="0"/>
          </a:p>
          <a:p>
            <a:r>
              <a:rPr lang="en-US" dirty="0" smtClean="0"/>
              <a:t>July 4, 1917</a:t>
            </a:r>
          </a:p>
          <a:p>
            <a:pPr lvl="1"/>
            <a:r>
              <a:rPr lang="en-US" dirty="0" smtClean="0"/>
              <a:t>“Yanks”</a:t>
            </a:r>
          </a:p>
          <a:p>
            <a:pPr lvl="1"/>
            <a:r>
              <a:rPr lang="en-US" dirty="0" smtClean="0"/>
              <a:t>Paris, France</a:t>
            </a:r>
          </a:p>
          <a:p>
            <a:pPr lvl="1"/>
            <a:r>
              <a:rPr lang="en-US" dirty="0" smtClean="0"/>
              <a:t>Marquis </a:t>
            </a:r>
            <a:r>
              <a:rPr lang="en-US" dirty="0"/>
              <a:t>d</a:t>
            </a:r>
            <a:r>
              <a:rPr lang="en-US" dirty="0" smtClean="0"/>
              <a:t>e Lafayette</a:t>
            </a:r>
          </a:p>
          <a:p>
            <a:r>
              <a:rPr lang="en-US" dirty="0" smtClean="0"/>
              <a:t>Convoy System</a:t>
            </a:r>
          </a:p>
          <a:p>
            <a:pPr lvl="1"/>
            <a:r>
              <a:rPr lang="en-US" dirty="0" smtClean="0"/>
              <a:t>2 million soldiers</a:t>
            </a:r>
          </a:p>
          <a:p>
            <a:pPr lvl="1"/>
            <a:r>
              <a:rPr lang="en-US" dirty="0" smtClean="0"/>
              <a:t>Not 1 died as a result of attack on high seas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321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20a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72" y="850900"/>
            <a:ext cx="8565725" cy="543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792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w1convoysa-500x2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2835"/>
            <a:ext cx="9144000" cy="460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3052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Section 3 – The War at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Costs $35 billion</a:t>
            </a:r>
          </a:p>
          <a:p>
            <a:pPr lvl="1"/>
            <a:r>
              <a:rPr lang="en-US" dirty="0" smtClean="0"/>
              <a:t>Including leans to Allies</a:t>
            </a:r>
          </a:p>
          <a:p>
            <a:r>
              <a:rPr lang="en-US" dirty="0" smtClean="0"/>
              <a:t>Liberty bonds &amp; Victory bonds</a:t>
            </a:r>
          </a:p>
          <a:p>
            <a:r>
              <a:rPr lang="en-US" dirty="0" smtClean="0"/>
              <a:t>Increased taxes</a:t>
            </a:r>
          </a:p>
          <a:p>
            <a:pPr lvl="1"/>
            <a:r>
              <a:rPr lang="en-US" dirty="0" smtClean="0"/>
              <a:t>$10 billion for the war</a:t>
            </a:r>
          </a:p>
          <a:p>
            <a:r>
              <a:rPr lang="en-US" dirty="0" smtClean="0"/>
              <a:t>William McAdoo</a:t>
            </a:r>
          </a:p>
          <a:p>
            <a:pPr lvl="1"/>
            <a:r>
              <a:rPr lang="en-US" dirty="0" smtClean="0"/>
              <a:t>Secretary of the Treasury</a:t>
            </a:r>
          </a:p>
          <a:p>
            <a:r>
              <a:rPr lang="en-US" dirty="0" smtClean="0"/>
              <a:t>Food Administration</a:t>
            </a:r>
          </a:p>
          <a:p>
            <a:pPr lvl="1"/>
            <a:r>
              <a:rPr lang="en-US" dirty="0" smtClean="0"/>
              <a:t>Herbert Hoover</a:t>
            </a:r>
          </a:p>
          <a:p>
            <a:pPr lvl="2"/>
            <a:r>
              <a:rPr lang="en-US" dirty="0" smtClean="0"/>
              <a:t>Granted farmers high prices</a:t>
            </a:r>
          </a:p>
          <a:p>
            <a:pPr lvl="2"/>
            <a:r>
              <a:rPr lang="en-US" dirty="0" err="1" smtClean="0"/>
              <a:t>Wheatless</a:t>
            </a:r>
            <a:r>
              <a:rPr lang="en-US" dirty="0" smtClean="0"/>
              <a:t> and meatless days</a:t>
            </a:r>
          </a:p>
          <a:p>
            <a:pPr lvl="2"/>
            <a:r>
              <a:rPr lang="en-US" dirty="0" smtClean="0"/>
              <a:t>Victory Gardens</a:t>
            </a:r>
          </a:p>
          <a:p>
            <a:r>
              <a:rPr lang="en-US" dirty="0" smtClean="0"/>
              <a:t>Fuel Administration</a:t>
            </a:r>
          </a:p>
          <a:p>
            <a:pPr lvl="1"/>
            <a:r>
              <a:rPr lang="en-US" dirty="0" smtClean="0"/>
              <a:t>Harry Garfield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835" y="1993899"/>
            <a:ext cx="3639655" cy="458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280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Organizing Industry/Mobilizing Workers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War Industries Board (WIB)</a:t>
            </a:r>
          </a:p>
          <a:p>
            <a:pPr lvl="1"/>
            <a:r>
              <a:rPr lang="en-US" dirty="0" smtClean="0"/>
              <a:t>Bernard Baruch</a:t>
            </a:r>
          </a:p>
          <a:p>
            <a:pPr lvl="2"/>
            <a:r>
              <a:rPr lang="en-US" dirty="0" smtClean="0"/>
              <a:t>Wall Street Investor</a:t>
            </a:r>
          </a:p>
          <a:p>
            <a:r>
              <a:rPr lang="en-US" dirty="0" smtClean="0"/>
              <a:t>National War Labor Board (NWLB)</a:t>
            </a:r>
          </a:p>
          <a:p>
            <a:pPr lvl="1"/>
            <a:r>
              <a:rPr lang="en-US" dirty="0" smtClean="0"/>
              <a:t>AFL – 2 million to 3.2 million</a:t>
            </a:r>
          </a:p>
          <a:p>
            <a:pPr lvl="1"/>
            <a:r>
              <a:rPr lang="en-US" dirty="0" smtClean="0"/>
              <a:t>Women</a:t>
            </a:r>
          </a:p>
          <a:p>
            <a:pPr lvl="2"/>
            <a:r>
              <a:rPr lang="en-US" dirty="0" smtClean="0"/>
              <a:t>6 percent</a:t>
            </a:r>
          </a:p>
          <a:p>
            <a:pPr lvl="2"/>
            <a:r>
              <a:rPr lang="en-US" dirty="0" smtClean="0"/>
              <a:t>1.5 million American Women</a:t>
            </a:r>
          </a:p>
          <a:p>
            <a:r>
              <a:rPr lang="en-US" dirty="0" smtClean="0"/>
              <a:t>Juliette Gordon Low</a:t>
            </a:r>
          </a:p>
          <a:p>
            <a:pPr lvl="1"/>
            <a:r>
              <a:rPr lang="en-US" dirty="0" smtClean="0"/>
              <a:t>Girl Scouts of America</a:t>
            </a:r>
          </a:p>
          <a:p>
            <a:pPr lvl="1"/>
            <a:r>
              <a:rPr lang="en-US" dirty="0" smtClean="0"/>
              <a:t>Peach pits</a:t>
            </a:r>
          </a:p>
          <a:p>
            <a:pPr lvl="2"/>
            <a:r>
              <a:rPr lang="en-US" dirty="0" smtClean="0"/>
              <a:t>Gas mask filters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fda70cf288ceebc942d4a2a4d00ffb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98" y="2646430"/>
            <a:ext cx="3917952" cy="315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539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Militarism and Alliances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Germany</a:t>
            </a:r>
          </a:p>
          <a:p>
            <a:pPr lvl="1"/>
            <a:r>
              <a:rPr lang="en-US" dirty="0" smtClean="0"/>
              <a:t>Otto Von Bismarck</a:t>
            </a:r>
          </a:p>
          <a:p>
            <a:pPr lvl="2"/>
            <a:r>
              <a:rPr lang="en-US" dirty="0" smtClean="0"/>
              <a:t>Unite German States</a:t>
            </a:r>
          </a:p>
          <a:p>
            <a:pPr lvl="3"/>
            <a:r>
              <a:rPr lang="en-US" dirty="0" smtClean="0"/>
              <a:t>Build up military</a:t>
            </a:r>
          </a:p>
          <a:p>
            <a:pPr lvl="4"/>
            <a:r>
              <a:rPr lang="en-US" dirty="0" smtClean="0"/>
              <a:t>France</a:t>
            </a:r>
          </a:p>
          <a:p>
            <a:pPr lvl="3"/>
            <a:r>
              <a:rPr lang="en-US" dirty="0" smtClean="0"/>
              <a:t>Build up Navy</a:t>
            </a:r>
          </a:p>
          <a:p>
            <a:pPr lvl="4"/>
            <a:r>
              <a:rPr lang="en-US" dirty="0" smtClean="0"/>
              <a:t>Britain</a:t>
            </a:r>
          </a:p>
          <a:p>
            <a:r>
              <a:rPr lang="en-US" dirty="0" smtClean="0"/>
              <a:t>Disputes</a:t>
            </a:r>
          </a:p>
          <a:p>
            <a:pPr lvl="1"/>
            <a:r>
              <a:rPr lang="en-US" dirty="0" smtClean="0"/>
              <a:t>Settled on battlefield</a:t>
            </a:r>
          </a:p>
          <a:p>
            <a:pPr lvl="1"/>
            <a:r>
              <a:rPr lang="en-US" dirty="0" smtClean="0"/>
              <a:t>Arms race</a:t>
            </a:r>
          </a:p>
          <a:p>
            <a:pPr lvl="2"/>
            <a:r>
              <a:rPr lang="en-US" dirty="0" smtClean="0"/>
              <a:t>Larger armies</a:t>
            </a:r>
          </a:p>
          <a:p>
            <a:pPr lvl="2"/>
            <a:r>
              <a:rPr lang="en-US" dirty="0" smtClean="0"/>
              <a:t>More powerful weapons</a:t>
            </a:r>
          </a:p>
          <a:p>
            <a:r>
              <a:rPr lang="en-US" dirty="0" smtClean="0"/>
              <a:t>Promises to aid the other</a:t>
            </a:r>
          </a:p>
          <a:p>
            <a:pPr lvl="1"/>
            <a:r>
              <a:rPr lang="en-US" dirty="0" smtClean="0"/>
              <a:t>Germany – Austria = Dual Alliance</a:t>
            </a:r>
          </a:p>
          <a:p>
            <a:pPr lvl="1"/>
            <a:r>
              <a:rPr lang="en-US" dirty="0" smtClean="0"/>
              <a:t>France – Russia – Great Britain = Triple Entente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650" y="1358900"/>
            <a:ext cx="45847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4248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n_vegetables_fruit_and_the_kaiser_too_print-rb978669688514617831083ea22ae7bcf_koi8_8byvr_5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002" y="3283312"/>
            <a:ext cx="2604868" cy="26048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3072"/>
            <a:ext cx="9143999" cy="51049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Great Migration</a:t>
            </a:r>
          </a:p>
          <a:p>
            <a:pPr lvl="1"/>
            <a:r>
              <a:rPr lang="en-US" dirty="0" smtClean="0"/>
              <a:t>African Americans from South to Northern cities from 1915 to 1930</a:t>
            </a:r>
          </a:p>
          <a:p>
            <a:pPr lvl="1"/>
            <a:r>
              <a:rPr lang="en-US" dirty="0" smtClean="0"/>
              <a:t>Papers encouraged migration</a:t>
            </a:r>
          </a:p>
          <a:p>
            <a:r>
              <a:rPr lang="en-US" dirty="0" smtClean="0"/>
              <a:t>Committee on Public Information (CPI)</a:t>
            </a:r>
          </a:p>
          <a:p>
            <a:pPr lvl="1"/>
            <a:r>
              <a:rPr lang="en-US" dirty="0" smtClean="0"/>
              <a:t>George Creel</a:t>
            </a:r>
          </a:p>
          <a:p>
            <a:pPr lvl="1"/>
            <a:r>
              <a:rPr lang="en-US" dirty="0" smtClean="0"/>
              <a:t>Propaganda campaign</a:t>
            </a:r>
          </a:p>
          <a:p>
            <a:pPr lvl="2"/>
            <a:r>
              <a:rPr lang="en-US" dirty="0" smtClean="0"/>
              <a:t>Support the War</a:t>
            </a:r>
          </a:p>
          <a:p>
            <a:r>
              <a:rPr lang="en-US" dirty="0" smtClean="0"/>
              <a:t>Hollywood</a:t>
            </a:r>
          </a:p>
          <a:p>
            <a:pPr lvl="1"/>
            <a:r>
              <a:rPr lang="en-US" dirty="0" smtClean="0"/>
              <a:t>The Claws of the Hun</a:t>
            </a:r>
          </a:p>
          <a:p>
            <a:pPr lvl="1"/>
            <a:r>
              <a:rPr lang="en-US" dirty="0" smtClean="0"/>
              <a:t>The Kaiser, the Beast of Berlin</a:t>
            </a:r>
          </a:p>
          <a:p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Teaching English and U.S. History and Government</a:t>
            </a:r>
          </a:p>
          <a:p>
            <a:pPr lvl="2"/>
            <a:r>
              <a:rPr lang="en-US" dirty="0" smtClean="0"/>
              <a:t>Patriotic duty</a:t>
            </a:r>
            <a:endParaRPr lang="en-US" dirty="0"/>
          </a:p>
        </p:txBody>
      </p:sp>
      <p:pic>
        <p:nvPicPr>
          <p:cNvPr id="4" name="Picture 3" descr="a_kaiser_the_beast_of_berli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870" y="2618922"/>
            <a:ext cx="2569323" cy="405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1486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Suppressing Opposition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Quakers and Mennonites</a:t>
            </a:r>
          </a:p>
          <a:p>
            <a:pPr lvl="1"/>
            <a:r>
              <a:rPr lang="en-US" dirty="0" smtClean="0"/>
              <a:t>Opposed war</a:t>
            </a:r>
          </a:p>
          <a:p>
            <a:pPr lvl="1"/>
            <a:r>
              <a:rPr lang="en-US" dirty="0" smtClean="0"/>
              <a:t>Pacifism</a:t>
            </a:r>
          </a:p>
          <a:p>
            <a:r>
              <a:rPr lang="en-US" dirty="0" smtClean="0"/>
              <a:t>Politicians</a:t>
            </a:r>
          </a:p>
          <a:p>
            <a:pPr lvl="1"/>
            <a:r>
              <a:rPr lang="en-US" dirty="0" smtClean="0"/>
              <a:t>Jeannette Rankin</a:t>
            </a:r>
          </a:p>
          <a:p>
            <a:pPr lvl="1"/>
            <a:r>
              <a:rPr lang="en-US" dirty="0" smtClean="0"/>
              <a:t>Robert La </a:t>
            </a:r>
            <a:r>
              <a:rPr lang="en-US" dirty="0" err="1" smtClean="0"/>
              <a:t>Follette</a:t>
            </a:r>
            <a:endParaRPr lang="en-US" dirty="0" smtClean="0"/>
          </a:p>
          <a:p>
            <a:pPr lvl="1"/>
            <a:r>
              <a:rPr lang="en-US" dirty="0" smtClean="0"/>
              <a:t>Jane Addams</a:t>
            </a:r>
          </a:p>
          <a:p>
            <a:r>
              <a:rPr lang="en-US" dirty="0" smtClean="0"/>
              <a:t>Socialist Party</a:t>
            </a:r>
          </a:p>
          <a:p>
            <a:pPr lvl="1"/>
            <a:r>
              <a:rPr lang="en-US" dirty="0" smtClean="0"/>
              <a:t>Eugene Debs</a:t>
            </a:r>
          </a:p>
          <a:p>
            <a:pPr lvl="2"/>
            <a:r>
              <a:rPr lang="en-US" dirty="0" smtClean="0"/>
              <a:t>10 years for making speech against the war</a:t>
            </a:r>
          </a:p>
          <a:p>
            <a:r>
              <a:rPr lang="en-US" dirty="0" smtClean="0"/>
              <a:t>Industrial Workers of the World (IWW)</a:t>
            </a:r>
          </a:p>
          <a:p>
            <a:r>
              <a:rPr lang="en-US" dirty="0" smtClean="0"/>
              <a:t>Espionage and Sedition Acts</a:t>
            </a:r>
          </a:p>
          <a:p>
            <a:pPr lvl="1"/>
            <a:r>
              <a:rPr lang="en-US" dirty="0" smtClean="0"/>
              <a:t>Illegal “utter, print, write, or publish any disloyal or abusive language criticizing the government”</a:t>
            </a:r>
            <a:endParaRPr lang="en-US" dirty="0"/>
          </a:p>
        </p:txBody>
      </p:sp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409" y="2058783"/>
            <a:ext cx="3879591" cy="387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17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212" y="1872008"/>
            <a:ext cx="3791849" cy="25982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Section 4 – The War’s End and Aftermath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End of Romanov Dynasty</a:t>
            </a:r>
          </a:p>
          <a:p>
            <a:pPr lvl="1"/>
            <a:r>
              <a:rPr lang="en-US" dirty="0" smtClean="0"/>
              <a:t>Tsar Nicholas II</a:t>
            </a:r>
          </a:p>
          <a:p>
            <a:r>
              <a:rPr lang="en-US" dirty="0" smtClean="0"/>
              <a:t>Bolsheviks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Radical </a:t>
            </a:r>
            <a:r>
              <a:rPr lang="en-US" dirty="0"/>
              <a:t>Russian Socialists Group</a:t>
            </a:r>
          </a:p>
          <a:p>
            <a:pPr lvl="2"/>
            <a:r>
              <a:rPr lang="en-US" dirty="0" smtClean="0"/>
              <a:t>November </a:t>
            </a:r>
            <a:r>
              <a:rPr lang="en-US" dirty="0"/>
              <a:t>1917 s</a:t>
            </a:r>
            <a:r>
              <a:rPr lang="en-US" dirty="0" smtClean="0"/>
              <a:t>eize power</a:t>
            </a:r>
          </a:p>
          <a:p>
            <a:pPr lvl="2"/>
            <a:r>
              <a:rPr lang="en-US" dirty="0" smtClean="0"/>
              <a:t>Opposed </a:t>
            </a:r>
            <a:r>
              <a:rPr lang="en-US" dirty="0"/>
              <a:t>the </a:t>
            </a:r>
            <a:r>
              <a:rPr lang="en-US" dirty="0" smtClean="0"/>
              <a:t>War</a:t>
            </a:r>
          </a:p>
          <a:p>
            <a:r>
              <a:rPr lang="en-US" dirty="0"/>
              <a:t>Hammer &amp; Sickle:</a:t>
            </a:r>
          </a:p>
          <a:p>
            <a:pPr lvl="1"/>
            <a:r>
              <a:rPr lang="en-US" dirty="0" smtClean="0"/>
              <a:t>Represent </a:t>
            </a:r>
            <a:r>
              <a:rPr lang="en-US" dirty="0"/>
              <a:t>Nations Workers &amp; Peasants</a:t>
            </a:r>
          </a:p>
          <a:p>
            <a:pPr lvl="1"/>
            <a:r>
              <a:rPr lang="en-US" dirty="0" smtClean="0"/>
              <a:t>Star </a:t>
            </a:r>
            <a:r>
              <a:rPr lang="en-US" dirty="0"/>
              <a:t>Represents the Rule of </a:t>
            </a:r>
            <a:r>
              <a:rPr lang="en-US" dirty="0" smtClean="0"/>
              <a:t>the Communists </a:t>
            </a:r>
            <a:r>
              <a:rPr lang="en-US" dirty="0"/>
              <a:t>Party</a:t>
            </a:r>
          </a:p>
          <a:p>
            <a:r>
              <a:rPr lang="en-US" dirty="0" smtClean="0"/>
              <a:t>Vladimir Lenin</a:t>
            </a:r>
            <a:endParaRPr lang="en-US" dirty="0"/>
          </a:p>
          <a:p>
            <a:pPr lvl="1"/>
            <a:r>
              <a:rPr lang="en-US" dirty="0" smtClean="0"/>
              <a:t>Bolshevik </a:t>
            </a:r>
            <a:r>
              <a:rPr lang="en-US" dirty="0"/>
              <a:t>Leader</a:t>
            </a:r>
          </a:p>
          <a:p>
            <a:pPr lvl="1"/>
            <a:r>
              <a:rPr lang="en-US" dirty="0" smtClean="0"/>
              <a:t>Signs </a:t>
            </a:r>
            <a:r>
              <a:rPr lang="en-US" dirty="0"/>
              <a:t>Brest-Litovsk Treaty in 1918</a:t>
            </a:r>
          </a:p>
          <a:p>
            <a:pPr lvl="2"/>
            <a:r>
              <a:rPr lang="en-US" dirty="0" smtClean="0"/>
              <a:t>Removed </a:t>
            </a:r>
            <a:r>
              <a:rPr lang="en-US" dirty="0"/>
              <a:t>Russia from War</a:t>
            </a:r>
          </a:p>
          <a:p>
            <a:pPr lvl="2"/>
            <a:r>
              <a:rPr lang="en-US" dirty="0" smtClean="0"/>
              <a:t>Germany </a:t>
            </a:r>
            <a:r>
              <a:rPr lang="en-US" dirty="0"/>
              <a:t>can Focus on Western Front</a:t>
            </a:r>
          </a:p>
        </p:txBody>
      </p:sp>
      <p:pic>
        <p:nvPicPr>
          <p:cNvPr id="5" name="Picture 4" descr="t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039" y="4617706"/>
            <a:ext cx="2927022" cy="218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7293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Germany’s Spring Offensives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Luderndorff</a:t>
            </a:r>
            <a:r>
              <a:rPr lang="en-US" dirty="0"/>
              <a:t> </a:t>
            </a:r>
          </a:p>
          <a:p>
            <a:pPr lvl="1"/>
            <a:r>
              <a:rPr lang="en-US" dirty="0" smtClean="0"/>
              <a:t>March </a:t>
            </a:r>
            <a:r>
              <a:rPr lang="en-US" dirty="0"/>
              <a:t>21, 1918</a:t>
            </a:r>
          </a:p>
          <a:p>
            <a:pPr lvl="1"/>
            <a:r>
              <a:rPr lang="en-US" dirty="0" smtClean="0"/>
              <a:t>1 </a:t>
            </a:r>
            <a:r>
              <a:rPr lang="en-US" dirty="0"/>
              <a:t>Million German Soldiers</a:t>
            </a:r>
          </a:p>
          <a:p>
            <a:pPr lvl="2"/>
            <a:r>
              <a:rPr lang="en-US" dirty="0" smtClean="0"/>
              <a:t> 6,000 </a:t>
            </a:r>
            <a:r>
              <a:rPr lang="en-US" dirty="0"/>
              <a:t>Artillery Pieces </a:t>
            </a:r>
          </a:p>
          <a:p>
            <a:pPr lvl="1"/>
            <a:r>
              <a:rPr lang="en-US" dirty="0" smtClean="0"/>
              <a:t>Big Bertha's</a:t>
            </a:r>
          </a:p>
          <a:p>
            <a:pPr lvl="2"/>
            <a:r>
              <a:rPr lang="en-US" dirty="0" smtClean="0"/>
              <a:t>2,100 - pound shell, 9 miles</a:t>
            </a:r>
          </a:p>
          <a:p>
            <a:r>
              <a:rPr lang="en-US" dirty="0" smtClean="0"/>
              <a:t>By May</a:t>
            </a:r>
          </a:p>
          <a:p>
            <a:pPr lvl="1"/>
            <a:r>
              <a:rPr lang="en-US" dirty="0" smtClean="0"/>
              <a:t>50 miles from Paris</a:t>
            </a:r>
          </a:p>
          <a:p>
            <a:r>
              <a:rPr lang="en-US" dirty="0" smtClean="0"/>
              <a:t>General Pershing</a:t>
            </a:r>
          </a:p>
          <a:p>
            <a:pPr lvl="1"/>
            <a:r>
              <a:rPr lang="en-US" dirty="0" smtClean="0"/>
              <a:t>U.S. troops under French Command</a:t>
            </a:r>
          </a:p>
          <a:p>
            <a:pPr lvl="2"/>
            <a:r>
              <a:rPr lang="en-US" dirty="0" smtClean="0"/>
              <a:t>Marshal Ferdinand Foch</a:t>
            </a:r>
          </a:p>
          <a:p>
            <a:pPr lvl="1"/>
            <a:r>
              <a:rPr lang="en-US" dirty="0" smtClean="0"/>
              <a:t>Chateau-Thierry on June 3-4</a:t>
            </a:r>
          </a:p>
          <a:p>
            <a:pPr lvl="2"/>
            <a:r>
              <a:rPr lang="en-US" dirty="0" smtClean="0"/>
              <a:t>Saves Paris</a:t>
            </a:r>
          </a:p>
          <a:p>
            <a:r>
              <a:rPr lang="en-US" dirty="0" smtClean="0"/>
              <a:t>Final Assault</a:t>
            </a:r>
          </a:p>
          <a:p>
            <a:pPr lvl="1"/>
            <a:r>
              <a:rPr lang="en-US" dirty="0" smtClean="0"/>
              <a:t>July 15</a:t>
            </a:r>
          </a:p>
          <a:p>
            <a:pPr lvl="1"/>
            <a:r>
              <a:rPr lang="en-US" dirty="0" smtClean="0"/>
              <a:t>3 days later – American led counterattack</a:t>
            </a:r>
            <a:endParaRPr lang="en-US" dirty="0"/>
          </a:p>
        </p:txBody>
      </p:sp>
      <p:pic>
        <p:nvPicPr>
          <p:cNvPr id="4" name="Picture 3" descr="post-7367-119144345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672" y="2061936"/>
            <a:ext cx="4822621" cy="405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200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907" y="1753072"/>
            <a:ext cx="1514386" cy="30801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Allied Victory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3072"/>
            <a:ext cx="9143999" cy="510492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Battle of the Argonne Forest</a:t>
            </a:r>
          </a:p>
          <a:p>
            <a:pPr lvl="1"/>
            <a:r>
              <a:rPr lang="en-US" dirty="0" smtClean="0"/>
              <a:t>120,000 American casualties</a:t>
            </a:r>
          </a:p>
          <a:p>
            <a:pPr lvl="1"/>
            <a:r>
              <a:rPr lang="en-US" dirty="0" smtClean="0"/>
              <a:t>Lost </a:t>
            </a:r>
            <a:r>
              <a:rPr lang="en-US" dirty="0" err="1" smtClean="0"/>
              <a:t>Battallion</a:t>
            </a:r>
            <a:endParaRPr lang="en-US" dirty="0" smtClean="0"/>
          </a:p>
          <a:p>
            <a:pPr lvl="2"/>
            <a:r>
              <a:rPr lang="en-US" dirty="0" smtClean="0"/>
              <a:t>Cher Ami “Dear Friend”</a:t>
            </a:r>
          </a:p>
          <a:p>
            <a:pPr lvl="1"/>
            <a:r>
              <a:rPr lang="en-US" dirty="0" smtClean="0"/>
              <a:t>African American troops</a:t>
            </a:r>
          </a:p>
          <a:p>
            <a:pPr lvl="2"/>
            <a:r>
              <a:rPr lang="en-US" dirty="0" smtClean="0"/>
              <a:t>369</a:t>
            </a:r>
            <a:r>
              <a:rPr lang="en-US" baseline="30000" dirty="0" smtClean="0"/>
              <a:t>th</a:t>
            </a:r>
            <a:r>
              <a:rPr lang="en-US" dirty="0" smtClean="0"/>
              <a:t> Infantry</a:t>
            </a:r>
          </a:p>
          <a:p>
            <a:pPr lvl="3"/>
            <a:r>
              <a:rPr lang="en-US" dirty="0" smtClean="0"/>
              <a:t>Croix de Guerre (Cross of War)</a:t>
            </a:r>
          </a:p>
          <a:p>
            <a:r>
              <a:rPr lang="en-US" dirty="0" smtClean="0"/>
              <a:t>Morale Sags</a:t>
            </a:r>
          </a:p>
          <a:p>
            <a:pPr lvl="1"/>
            <a:r>
              <a:rPr lang="en-US" dirty="0" smtClean="0"/>
              <a:t>Mutinies</a:t>
            </a:r>
          </a:p>
          <a:p>
            <a:pPr lvl="1"/>
            <a:r>
              <a:rPr lang="en-US" dirty="0" smtClean="0"/>
              <a:t>German Chancellor – asks for armistice </a:t>
            </a:r>
          </a:p>
          <a:p>
            <a:pPr lvl="1"/>
            <a:r>
              <a:rPr lang="en-US" dirty="0" smtClean="0"/>
              <a:t>November 9</a:t>
            </a:r>
            <a:r>
              <a:rPr lang="en-US" baseline="30000" dirty="0" smtClean="0"/>
              <a:t>th</a:t>
            </a:r>
            <a:r>
              <a:rPr lang="en-US" dirty="0" smtClean="0"/>
              <a:t> – Kaiser Wilhelm gives up throne</a:t>
            </a:r>
          </a:p>
          <a:p>
            <a:r>
              <a:rPr lang="en-US" dirty="0" smtClean="0"/>
              <a:t>Armistice</a:t>
            </a:r>
          </a:p>
          <a:p>
            <a:pPr lvl="1"/>
            <a:r>
              <a:rPr lang="en-US" dirty="0" smtClean="0"/>
              <a:t>Evacuate Alsace-Lorraine, Belgium, France, and Luxembourg</a:t>
            </a:r>
          </a:p>
          <a:p>
            <a:pPr lvl="1"/>
            <a:r>
              <a:rPr lang="en-US" dirty="0" smtClean="0"/>
              <a:t>Surrender Military equipment</a:t>
            </a:r>
          </a:p>
          <a:p>
            <a:r>
              <a:rPr lang="en-US" dirty="0" smtClean="0"/>
              <a:t>Cease fire</a:t>
            </a:r>
          </a:p>
          <a:p>
            <a:pPr lvl="1"/>
            <a:r>
              <a:rPr lang="en-US" dirty="0"/>
              <a:t>11th hour, of the 11th day, of the 11th month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4" descr="220px-Cher_Ami_cropp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46" y="3348974"/>
            <a:ext cx="2777905" cy="324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2992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Wilson’s 14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Fourteen Points</a:t>
            </a:r>
          </a:p>
          <a:p>
            <a:pPr lvl="1"/>
            <a:r>
              <a:rPr lang="en-US" dirty="0" smtClean="0"/>
              <a:t>Program for World Peace</a:t>
            </a:r>
          </a:p>
          <a:p>
            <a:pPr lvl="1"/>
            <a:r>
              <a:rPr lang="en-US" dirty="0" smtClean="0"/>
              <a:t>9 dealt with self-determination</a:t>
            </a:r>
          </a:p>
          <a:p>
            <a:pPr lvl="2"/>
            <a:r>
              <a:rPr lang="en-US" dirty="0" smtClean="0"/>
              <a:t>Right of people to govern themselves</a:t>
            </a:r>
          </a:p>
          <a:p>
            <a:pPr lvl="1"/>
            <a:r>
              <a:rPr lang="en-US" dirty="0" smtClean="0"/>
              <a:t>5 dealt with causes of modern war</a:t>
            </a:r>
          </a:p>
          <a:p>
            <a:pPr lvl="2"/>
            <a:r>
              <a:rPr lang="en-US" dirty="0" smtClean="0"/>
              <a:t>Secret diplomacy, arms race, trade barriers</a:t>
            </a:r>
          </a:p>
          <a:p>
            <a:pPr lvl="1"/>
            <a:r>
              <a:rPr lang="en-US" dirty="0" smtClean="0"/>
              <a:t>Final Point – League of Nations</a:t>
            </a:r>
          </a:p>
          <a:p>
            <a:pPr lvl="2"/>
            <a:r>
              <a:rPr lang="en-US" dirty="0" smtClean="0"/>
              <a:t>International body to prevent offensive wars</a:t>
            </a:r>
          </a:p>
          <a:p>
            <a:pPr lvl="1"/>
            <a:r>
              <a:rPr lang="en-US" dirty="0" smtClean="0"/>
              <a:t>Allies and Germans refuse</a:t>
            </a:r>
          </a:p>
          <a:p>
            <a:r>
              <a:rPr lang="en-US" dirty="0" smtClean="0"/>
              <a:t>Big Four</a:t>
            </a:r>
          </a:p>
          <a:p>
            <a:pPr lvl="1"/>
            <a:r>
              <a:rPr lang="en-US" dirty="0" smtClean="0"/>
              <a:t>Wilson, David Lloyd George (Britain), Georges Clemenceau(France), Vittorio Orlando (Italy)</a:t>
            </a:r>
          </a:p>
          <a:p>
            <a:pPr lvl="1"/>
            <a:r>
              <a:rPr lang="en-US" dirty="0" smtClean="0"/>
              <a:t>Germany – reparations</a:t>
            </a:r>
          </a:p>
          <a:p>
            <a:pPr lvl="2"/>
            <a:r>
              <a:rPr lang="en-US" dirty="0" smtClean="0"/>
              <a:t>Violates 14 points</a:t>
            </a:r>
          </a:p>
          <a:p>
            <a:r>
              <a:rPr lang="en-US" dirty="0" smtClean="0"/>
              <a:t>League of Nations</a:t>
            </a:r>
          </a:p>
          <a:p>
            <a:pPr lvl="1"/>
            <a:r>
              <a:rPr lang="en-US" dirty="0" smtClean="0"/>
              <a:t>No U.S.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26458180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rope192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0"/>
            <a:ext cx="89300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8776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Global Impact of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/>
          <a:lstStyle/>
          <a:p>
            <a:r>
              <a:rPr lang="en-US" dirty="0"/>
              <a:t>Treaty of Versailles</a:t>
            </a:r>
          </a:p>
          <a:p>
            <a:pPr lvl="1"/>
            <a:r>
              <a:rPr lang="en-US" dirty="0"/>
              <a:t>June 28, </a:t>
            </a:r>
            <a:r>
              <a:rPr lang="en-US" dirty="0" smtClean="0"/>
              <a:t>1919</a:t>
            </a:r>
          </a:p>
          <a:p>
            <a:r>
              <a:rPr lang="en-US" dirty="0" smtClean="0"/>
              <a:t>8.5 Million Dead</a:t>
            </a:r>
          </a:p>
          <a:p>
            <a:r>
              <a:rPr lang="en-US" dirty="0" smtClean="0"/>
              <a:t>21 Million Wounded</a:t>
            </a:r>
          </a:p>
          <a:p>
            <a:r>
              <a:rPr lang="en-US" dirty="0" smtClean="0"/>
              <a:t>Germany</a:t>
            </a:r>
          </a:p>
          <a:p>
            <a:pPr lvl="1"/>
            <a:r>
              <a:rPr lang="en-US" dirty="0" smtClean="0"/>
              <a:t>Inflation</a:t>
            </a:r>
          </a:p>
          <a:p>
            <a:pPr lvl="1"/>
            <a:r>
              <a:rPr lang="en-US" dirty="0" smtClean="0"/>
              <a:t>Food shortages</a:t>
            </a:r>
          </a:p>
          <a:p>
            <a:r>
              <a:rPr lang="en-US" dirty="0" smtClean="0"/>
              <a:t>Balfour Declaration</a:t>
            </a:r>
          </a:p>
          <a:p>
            <a:pPr lvl="1"/>
            <a:r>
              <a:rPr lang="en-US" dirty="0" smtClean="0"/>
              <a:t>Jewish homeland in Palestine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nmo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885" y="2874765"/>
            <a:ext cx="5871608" cy="270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067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der ke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24" y="1753072"/>
            <a:ext cx="2540001" cy="2190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Nationalism and 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Balkans</a:t>
            </a:r>
          </a:p>
          <a:p>
            <a:pPr lvl="1"/>
            <a:r>
              <a:rPr lang="en-US" dirty="0" smtClean="0"/>
              <a:t>Unstable</a:t>
            </a:r>
          </a:p>
          <a:p>
            <a:pPr lvl="2"/>
            <a:r>
              <a:rPr lang="en-US" dirty="0" smtClean="0"/>
              <a:t>Powder Keg of Europe</a:t>
            </a:r>
          </a:p>
          <a:p>
            <a:pPr lvl="2"/>
            <a:r>
              <a:rPr lang="en-US" dirty="0" smtClean="0"/>
              <a:t>One spark to set it off</a:t>
            </a:r>
          </a:p>
          <a:p>
            <a:pPr lvl="1"/>
            <a:r>
              <a:rPr lang="en-US" dirty="0" smtClean="0"/>
              <a:t>Albanians, Greeks, Romanians, Slavs</a:t>
            </a:r>
          </a:p>
          <a:p>
            <a:pPr lvl="2"/>
            <a:r>
              <a:rPr lang="en-US" dirty="0" smtClean="0"/>
              <a:t>Greeks revolt 1820</a:t>
            </a:r>
          </a:p>
          <a:p>
            <a:pPr lvl="2"/>
            <a:r>
              <a:rPr lang="en-US" dirty="0" smtClean="0"/>
              <a:t>Romania 1859</a:t>
            </a:r>
          </a:p>
          <a:p>
            <a:pPr lvl="2"/>
            <a:r>
              <a:rPr lang="en-US" dirty="0" smtClean="0"/>
              <a:t>Bulgarians, Montenegrins, Serbs – Staked claims to nationhood</a:t>
            </a:r>
          </a:p>
          <a:p>
            <a:pPr lvl="1"/>
            <a:r>
              <a:rPr lang="en-US" dirty="0" smtClean="0"/>
              <a:t>Austria-Hungary</a:t>
            </a:r>
          </a:p>
          <a:p>
            <a:pPr lvl="2"/>
            <a:r>
              <a:rPr lang="en-US" dirty="0" smtClean="0"/>
              <a:t>Occupied Bosnia and Herzegovina</a:t>
            </a:r>
          </a:p>
          <a:p>
            <a:pPr lvl="3"/>
            <a:r>
              <a:rPr lang="en-US" dirty="0" smtClean="0"/>
              <a:t>Also claimed by Serbia</a:t>
            </a:r>
          </a:p>
          <a:p>
            <a:r>
              <a:rPr lang="en-US" dirty="0" smtClean="0"/>
              <a:t>Imperialism</a:t>
            </a:r>
          </a:p>
          <a:p>
            <a:pPr lvl="1"/>
            <a:r>
              <a:rPr lang="en-US" dirty="0" smtClean="0"/>
              <a:t>Germany vs. France</a:t>
            </a:r>
          </a:p>
          <a:p>
            <a:pPr lvl="2"/>
            <a:r>
              <a:rPr lang="en-US" dirty="0"/>
              <a:t>Alsace-Lorraine </a:t>
            </a:r>
            <a:endParaRPr lang="en-US" dirty="0" smtClean="0"/>
          </a:p>
          <a:p>
            <a:pPr lvl="2"/>
            <a:r>
              <a:rPr lang="en-US" dirty="0" smtClean="0"/>
              <a:t>Africa</a:t>
            </a:r>
          </a:p>
          <a:p>
            <a:pPr lvl="3"/>
            <a:r>
              <a:rPr lang="en-US" dirty="0" smtClean="0"/>
              <a:t>Could only expand by taking land from France/Britain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3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503" y="3840026"/>
            <a:ext cx="3881747" cy="25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202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Assassination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/>
          </a:bodyPr>
          <a:lstStyle/>
          <a:p>
            <a:r>
              <a:rPr lang="en-US" dirty="0" smtClean="0"/>
              <a:t>June 1914</a:t>
            </a:r>
          </a:p>
          <a:p>
            <a:pPr lvl="1"/>
            <a:r>
              <a:rPr lang="en-US" dirty="0" smtClean="0"/>
              <a:t>Archduke Franz Ferdinand</a:t>
            </a:r>
          </a:p>
          <a:p>
            <a:pPr lvl="2"/>
            <a:r>
              <a:rPr lang="en-US" dirty="0" smtClean="0"/>
              <a:t>Visited Sarajevo</a:t>
            </a:r>
          </a:p>
          <a:p>
            <a:pPr lvl="1"/>
            <a:r>
              <a:rPr lang="en-US" dirty="0" smtClean="0"/>
              <a:t>Serbian Nationalist</a:t>
            </a:r>
          </a:p>
          <a:p>
            <a:pPr lvl="2"/>
            <a:r>
              <a:rPr lang="en-US" dirty="0" err="1" smtClean="0"/>
              <a:t>Gavrilo</a:t>
            </a:r>
            <a:r>
              <a:rPr lang="en-US" dirty="0" smtClean="0"/>
              <a:t> </a:t>
            </a:r>
            <a:r>
              <a:rPr lang="en-US" dirty="0" err="1" smtClean="0"/>
              <a:t>Princip</a:t>
            </a:r>
            <a:endParaRPr lang="en-US" dirty="0" smtClean="0"/>
          </a:p>
          <a:p>
            <a:pPr lvl="2"/>
            <a:r>
              <a:rPr lang="en-US" dirty="0" smtClean="0"/>
              <a:t>The Black Hand</a:t>
            </a:r>
          </a:p>
          <a:p>
            <a:r>
              <a:rPr lang="en-US" dirty="0" smtClean="0"/>
              <a:t>Franz Joseph</a:t>
            </a:r>
          </a:p>
          <a:p>
            <a:pPr lvl="1"/>
            <a:r>
              <a:rPr lang="en-US" dirty="0" smtClean="0"/>
              <a:t>Ruler of Austria-Hungary</a:t>
            </a:r>
          </a:p>
          <a:p>
            <a:pPr lvl="1"/>
            <a:r>
              <a:rPr lang="en-US" dirty="0" smtClean="0"/>
              <a:t>Offers list of 12 harsh demands to Serbia</a:t>
            </a:r>
          </a:p>
          <a:p>
            <a:pPr lvl="2"/>
            <a:r>
              <a:rPr lang="en-US" dirty="0" smtClean="0"/>
              <a:t>Meet all but 1</a:t>
            </a:r>
          </a:p>
          <a:p>
            <a:pPr lvl="1"/>
            <a:r>
              <a:rPr lang="en-US" dirty="0" smtClean="0"/>
              <a:t>July 28</a:t>
            </a:r>
            <a:r>
              <a:rPr lang="en-US" baseline="30000" dirty="0" smtClean="0"/>
              <a:t>th</a:t>
            </a:r>
            <a:r>
              <a:rPr lang="en-US" dirty="0" smtClean="0"/>
              <a:t>, 1914</a:t>
            </a:r>
          </a:p>
          <a:p>
            <a:pPr lvl="2"/>
            <a:r>
              <a:rPr lang="en-US" dirty="0" smtClean="0"/>
              <a:t>Austria-Hungary declares war on Serbia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258" y="1311275"/>
            <a:ext cx="3976991" cy="2832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899" y="3705225"/>
            <a:ext cx="2562225" cy="32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101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Weapons and Innovations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/>
          </a:bodyPr>
          <a:lstStyle/>
          <a:p>
            <a:r>
              <a:rPr lang="en-US" dirty="0"/>
              <a:t>Major innovations in weaponry prior to outbreak of WWI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Smokeless gun-powder</a:t>
            </a:r>
          </a:p>
          <a:p>
            <a:pPr lvl="1"/>
            <a:r>
              <a:rPr lang="en-US" dirty="0"/>
              <a:t>Artillery with high rounded trajectory</a:t>
            </a:r>
          </a:p>
          <a:p>
            <a:pPr lvl="1"/>
            <a:r>
              <a:rPr lang="en-US" dirty="0"/>
              <a:t>Machine Gun- 1</a:t>
            </a:r>
            <a:r>
              <a:rPr lang="en-US" baseline="30000" dirty="0"/>
              <a:t>st </a:t>
            </a:r>
            <a:r>
              <a:rPr lang="en-US" dirty="0"/>
              <a:t>automatic was introduced in 1884 by Hiram Maxim (fired 600 rounds/minute)</a:t>
            </a:r>
          </a:p>
          <a:p>
            <a:pPr lvl="1"/>
            <a:r>
              <a:rPr lang="en-US" dirty="0"/>
              <a:t>Rifles-improved by the invention of smokeless powder, and magazines </a:t>
            </a:r>
          </a:p>
        </p:txBody>
      </p:sp>
      <p:pic>
        <p:nvPicPr>
          <p:cNvPr id="5" name="Picture 4" descr="boo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030" y="4233744"/>
            <a:ext cx="6354603" cy="262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38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Great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rmAutofit/>
          </a:bodyPr>
          <a:lstStyle/>
          <a:p>
            <a:r>
              <a:rPr lang="en-US" dirty="0" smtClean="0"/>
              <a:t>Germany </a:t>
            </a:r>
            <a:r>
              <a:rPr lang="en-US" dirty="0"/>
              <a:t>supports Austria-</a:t>
            </a:r>
            <a:r>
              <a:rPr lang="en-US" dirty="0" smtClean="0"/>
              <a:t>Hungary</a:t>
            </a:r>
          </a:p>
          <a:p>
            <a:pPr lvl="1"/>
            <a:r>
              <a:rPr lang="en-US" dirty="0" smtClean="0"/>
              <a:t>Kaiser Wilhelm</a:t>
            </a:r>
            <a:endParaRPr lang="en-US" dirty="0"/>
          </a:p>
          <a:p>
            <a:r>
              <a:rPr lang="en-US" dirty="0" smtClean="0"/>
              <a:t>Russia </a:t>
            </a:r>
            <a:r>
              <a:rPr lang="en-US" dirty="0"/>
              <a:t>honors </a:t>
            </a:r>
            <a:r>
              <a:rPr lang="en-US" dirty="0" smtClean="0"/>
              <a:t>alliance - Serbia</a:t>
            </a:r>
          </a:p>
          <a:p>
            <a:pPr lvl="1"/>
            <a:r>
              <a:rPr lang="en-US" dirty="0" smtClean="0"/>
              <a:t>Slav Nations</a:t>
            </a:r>
            <a:endParaRPr lang="en-US" dirty="0"/>
          </a:p>
          <a:p>
            <a:r>
              <a:rPr lang="en-US" dirty="0"/>
              <a:t>Global War</a:t>
            </a:r>
          </a:p>
          <a:p>
            <a:pPr lvl="1"/>
            <a:r>
              <a:rPr lang="en-US" dirty="0"/>
              <a:t>Allied </a:t>
            </a:r>
            <a:r>
              <a:rPr lang="en-US" dirty="0" smtClean="0"/>
              <a:t>Powers – Triple Entente</a:t>
            </a:r>
            <a:endParaRPr lang="en-US" dirty="0"/>
          </a:p>
          <a:p>
            <a:pPr lvl="2"/>
            <a:r>
              <a:rPr lang="en-US" dirty="0"/>
              <a:t>Britain, France, Russia</a:t>
            </a:r>
          </a:p>
          <a:p>
            <a:pPr lvl="1"/>
            <a:r>
              <a:rPr lang="en-US" dirty="0"/>
              <a:t>Central Powers</a:t>
            </a:r>
          </a:p>
          <a:p>
            <a:pPr lvl="2"/>
            <a:r>
              <a:rPr lang="en-US" dirty="0"/>
              <a:t>Germany, Austria-</a:t>
            </a:r>
            <a:r>
              <a:rPr lang="en-US" dirty="0" smtClean="0"/>
              <a:t>Hungary</a:t>
            </a:r>
            <a:endParaRPr lang="en-US" dirty="0"/>
          </a:p>
          <a:p>
            <a:r>
              <a:rPr lang="en-US" dirty="0" smtClean="0"/>
              <a:t>Known as the Great War, later renamed World War 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8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Conflict Expands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53072"/>
            <a:ext cx="9144000" cy="5104928"/>
          </a:xfrm>
        </p:spPr>
        <p:txBody>
          <a:bodyPr>
            <a:noAutofit/>
          </a:bodyPr>
          <a:lstStyle/>
          <a:p>
            <a:r>
              <a:rPr lang="en-US" sz="1600" dirty="0" smtClean="0"/>
              <a:t>On </a:t>
            </a:r>
            <a:r>
              <a:rPr lang="en-US" sz="1600" dirty="0"/>
              <a:t>July </a:t>
            </a:r>
            <a:r>
              <a:rPr lang="en-US" sz="1600" dirty="0" smtClean="0"/>
              <a:t>29</a:t>
            </a:r>
          </a:p>
          <a:p>
            <a:pPr lvl="1"/>
            <a:r>
              <a:rPr lang="en-US" sz="1600" dirty="0" smtClean="0"/>
              <a:t>Russia began mobilizing</a:t>
            </a:r>
          </a:p>
          <a:p>
            <a:pPr lvl="1"/>
            <a:r>
              <a:rPr lang="en-US" sz="1600" dirty="0" smtClean="0"/>
              <a:t>Germany demands Russia stop</a:t>
            </a:r>
            <a:endParaRPr lang="en-US" sz="1600" dirty="0"/>
          </a:p>
          <a:p>
            <a:pPr lvl="1"/>
            <a:r>
              <a:rPr lang="en-US" sz="1600" dirty="0" smtClean="0"/>
              <a:t>Russia </a:t>
            </a:r>
            <a:r>
              <a:rPr lang="en-US" sz="1600" dirty="0"/>
              <a:t>refused</a:t>
            </a:r>
          </a:p>
          <a:p>
            <a:r>
              <a:rPr lang="en-US" sz="1600" dirty="0" smtClean="0"/>
              <a:t>Russia’s </a:t>
            </a:r>
            <a:r>
              <a:rPr lang="en-US" sz="1600" dirty="0"/>
              <a:t>ally, France began to ready troops, as did </a:t>
            </a:r>
            <a:r>
              <a:rPr lang="en-US" sz="1600" dirty="0" smtClean="0"/>
              <a:t>Germany</a:t>
            </a:r>
            <a:endParaRPr lang="en-US" sz="1600" dirty="0"/>
          </a:p>
          <a:p>
            <a:r>
              <a:rPr lang="en-US" sz="1600" dirty="0" smtClean="0"/>
              <a:t>August </a:t>
            </a:r>
            <a:r>
              <a:rPr lang="en-US" sz="1600" dirty="0"/>
              <a:t>1, Germany declared war on Russia</a:t>
            </a:r>
          </a:p>
          <a:p>
            <a:pPr lvl="1"/>
            <a:r>
              <a:rPr lang="en-US" sz="1600" dirty="0" smtClean="0"/>
              <a:t>Germany </a:t>
            </a:r>
            <a:r>
              <a:rPr lang="en-US" sz="1600" dirty="0"/>
              <a:t>had long prepared for this day</a:t>
            </a:r>
          </a:p>
          <a:p>
            <a:pPr lvl="1"/>
            <a:r>
              <a:rPr lang="en-US" sz="1600" dirty="0" smtClean="0"/>
              <a:t>To avoid a 2 front war, Germany </a:t>
            </a:r>
            <a:r>
              <a:rPr lang="en-US" sz="1600" dirty="0"/>
              <a:t>developed a first-strike strategy known as the </a:t>
            </a:r>
            <a:r>
              <a:rPr lang="en-US" sz="1600" dirty="0" err="1"/>
              <a:t>Schlieffen</a:t>
            </a:r>
            <a:r>
              <a:rPr lang="en-US" sz="1600" dirty="0"/>
              <a:t> </a:t>
            </a:r>
            <a:r>
              <a:rPr lang="en-US" sz="1600" dirty="0" smtClean="0"/>
              <a:t>Plan</a:t>
            </a:r>
            <a:endParaRPr lang="en-US" sz="1600" dirty="0"/>
          </a:p>
          <a:p>
            <a:r>
              <a:rPr lang="en-US" sz="1600" b="1" dirty="0" err="1"/>
              <a:t>Schlieffen</a:t>
            </a:r>
            <a:r>
              <a:rPr lang="en-US" sz="1600" b="1" dirty="0"/>
              <a:t> </a:t>
            </a:r>
            <a:r>
              <a:rPr lang="en-US" sz="1600" b="1" dirty="0" smtClean="0"/>
              <a:t>Plan</a:t>
            </a:r>
          </a:p>
          <a:p>
            <a:pPr lvl="1"/>
            <a:r>
              <a:rPr lang="en-US" sz="1600" dirty="0" smtClean="0"/>
              <a:t>Quick </a:t>
            </a:r>
            <a:r>
              <a:rPr lang="en-US" sz="1600" dirty="0"/>
              <a:t>sweep through France to knock the French out of the </a:t>
            </a:r>
            <a:r>
              <a:rPr lang="en-US" sz="1600" dirty="0" smtClean="0"/>
              <a:t>war and keep British across English Channel, </a:t>
            </a:r>
            <a:r>
              <a:rPr lang="en-US" sz="1600" dirty="0"/>
              <a:t>then the German army would turn east and defeat </a:t>
            </a:r>
            <a:r>
              <a:rPr lang="en-US" sz="1600" dirty="0" smtClean="0"/>
              <a:t>Russia</a:t>
            </a:r>
            <a:endParaRPr lang="en-US" sz="1600" dirty="0"/>
          </a:p>
          <a:p>
            <a:r>
              <a:rPr lang="en-US" sz="1600" dirty="0" smtClean="0"/>
              <a:t>Germany marched </a:t>
            </a:r>
            <a:r>
              <a:rPr lang="en-US" sz="1600" dirty="0"/>
              <a:t>through </a:t>
            </a:r>
            <a:r>
              <a:rPr lang="en-US" sz="1600" dirty="0" smtClean="0"/>
              <a:t>Belgium</a:t>
            </a:r>
          </a:p>
          <a:p>
            <a:pPr lvl="1"/>
            <a:r>
              <a:rPr lang="en-US" sz="1400" dirty="0" smtClean="0"/>
              <a:t> </a:t>
            </a:r>
            <a:r>
              <a:rPr lang="en-US" sz="1600" dirty="0" smtClean="0"/>
              <a:t>A country </a:t>
            </a:r>
            <a:r>
              <a:rPr lang="en-US" sz="1600" dirty="0"/>
              <a:t>whose neutrality was protected by an international treaty</a:t>
            </a:r>
          </a:p>
          <a:p>
            <a:pPr lvl="1"/>
            <a:r>
              <a:rPr lang="en-US" sz="1600" dirty="0" smtClean="0"/>
              <a:t>This </a:t>
            </a:r>
            <a:r>
              <a:rPr lang="en-US" sz="1600" dirty="0"/>
              <a:t>invasion brought the British into the conflict on August </a:t>
            </a:r>
            <a:r>
              <a:rPr lang="en-US" sz="1600" dirty="0" smtClean="0"/>
              <a:t>4</a:t>
            </a:r>
            <a:r>
              <a:rPr lang="en-US" sz="1600" baseline="30000" dirty="0" smtClean="0"/>
              <a:t>th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97080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1914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8753700"/>
              </p:ext>
            </p:extLst>
          </p:nvPr>
        </p:nvGraphicFramePr>
        <p:xfrm>
          <a:off x="940174" y="2061936"/>
          <a:ext cx="7175836" cy="3666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Document" r:id="rId4" imgW="6311900" imgH="2260600" progId="Word.Document.12">
                  <p:embed/>
                </p:oleObj>
              </mc:Choice>
              <mc:Fallback>
                <p:oleObj name="Document" r:id="rId4" imgW="6311900" imgH="226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0174" y="2061936"/>
                        <a:ext cx="7175836" cy="36669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2433157"/>
      </p:ext>
    </p:extLst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674</TotalTime>
  <Words>1769</Words>
  <Application>Microsoft Macintosh PowerPoint</Application>
  <PresentationFormat>On-screen Show (4:3)</PresentationFormat>
  <Paragraphs>421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Spectrum</vt:lpstr>
      <vt:lpstr>Document</vt:lpstr>
      <vt:lpstr>Chapter 21 – World War I</vt:lpstr>
      <vt:lpstr>Section 1 – World War I Breaks Out</vt:lpstr>
      <vt:lpstr>Militarism and Alliances</vt:lpstr>
      <vt:lpstr>Nationalism and Imperialism</vt:lpstr>
      <vt:lpstr>Assassination</vt:lpstr>
      <vt:lpstr>Weapons and Innovations</vt:lpstr>
      <vt:lpstr>The Great War</vt:lpstr>
      <vt:lpstr>The Conflict Expands</vt:lpstr>
      <vt:lpstr>1914</vt:lpstr>
      <vt:lpstr>War Reaches a Stalemate</vt:lpstr>
      <vt:lpstr>Trench Warfare</vt:lpstr>
      <vt:lpstr>PowerPoint Presentation</vt:lpstr>
      <vt:lpstr>PowerPoint Presentation</vt:lpstr>
      <vt:lpstr>Eastern Front</vt:lpstr>
      <vt:lpstr>Modern Warfare</vt:lpstr>
      <vt:lpstr>Modern Warfare Continued</vt:lpstr>
      <vt:lpstr>New Weapons</vt:lpstr>
      <vt:lpstr>1916 Offensives</vt:lpstr>
      <vt:lpstr>Section 2 – The United States Goes to War</vt:lpstr>
      <vt:lpstr>U.S. Involvement</vt:lpstr>
      <vt:lpstr>The Road to War</vt:lpstr>
      <vt:lpstr>Preparedness and Peace</vt:lpstr>
      <vt:lpstr>Diplomatic relations Broken/U.S. Declares War</vt:lpstr>
      <vt:lpstr>Mobilizing U.S. Military Power</vt:lpstr>
      <vt:lpstr>Over There</vt:lpstr>
      <vt:lpstr>PowerPoint Presentation</vt:lpstr>
      <vt:lpstr>PowerPoint Presentation</vt:lpstr>
      <vt:lpstr>Section 3 – The War at Home</vt:lpstr>
      <vt:lpstr>Organizing Industry/Mobilizing Workers</vt:lpstr>
      <vt:lpstr>Great Migration</vt:lpstr>
      <vt:lpstr>Suppressing Opposition</vt:lpstr>
      <vt:lpstr>Section 4 – The War’s End and Aftermath</vt:lpstr>
      <vt:lpstr>Germany’s Spring Offensives</vt:lpstr>
      <vt:lpstr>Allied Victory</vt:lpstr>
      <vt:lpstr>Wilson’s 14 points</vt:lpstr>
      <vt:lpstr>PowerPoint Presentation</vt:lpstr>
      <vt:lpstr>Global Impact of the War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21 – World War I</dc:title>
  <dc:creator>Borkovich, Bryan</dc:creator>
  <cp:lastModifiedBy>nate</cp:lastModifiedBy>
  <cp:revision>63</cp:revision>
  <dcterms:created xsi:type="dcterms:W3CDTF">2014-05-15T13:55:47Z</dcterms:created>
  <dcterms:modified xsi:type="dcterms:W3CDTF">2014-05-27T13:38:59Z</dcterms:modified>
</cp:coreProperties>
</file>